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70" r:id="rId3"/>
    <p:sldId id="362" r:id="rId4"/>
    <p:sldId id="405" r:id="rId5"/>
    <p:sldId id="403" r:id="rId6"/>
    <p:sldId id="401" r:id="rId7"/>
    <p:sldId id="271" r:id="rId8"/>
    <p:sldId id="369" r:id="rId9"/>
    <p:sldId id="370" r:id="rId10"/>
    <p:sldId id="305" r:id="rId11"/>
    <p:sldId id="363" r:id="rId12"/>
    <p:sldId id="399" r:id="rId13"/>
    <p:sldId id="371" r:id="rId14"/>
    <p:sldId id="364" r:id="rId15"/>
    <p:sldId id="258" r:id="rId16"/>
    <p:sldId id="365" r:id="rId17"/>
    <p:sldId id="366" r:id="rId18"/>
    <p:sldId id="260" r:id="rId19"/>
    <p:sldId id="367" r:id="rId20"/>
    <p:sldId id="400" r:id="rId21"/>
    <p:sldId id="408" r:id="rId22"/>
    <p:sldId id="406" r:id="rId23"/>
    <p:sldId id="402" r:id="rId24"/>
    <p:sldId id="267" r:id="rId25"/>
    <p:sldId id="269" r:id="rId26"/>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70"/>
  </p:normalViewPr>
  <p:slideViewPr>
    <p:cSldViewPr snapToGrid="0">
      <p:cViewPr varScale="1">
        <p:scale>
          <a:sx n="90" d="100"/>
          <a:sy n="90" d="100"/>
        </p:scale>
        <p:origin x="232" y="744"/>
      </p:cViewPr>
      <p:guideLst/>
    </p:cSldViewPr>
  </p:slideViewPr>
  <p:outlineViewPr>
    <p:cViewPr>
      <p:scale>
        <a:sx n="33" d="100"/>
        <a:sy n="33" d="100"/>
      </p:scale>
      <p:origin x="0" y="-150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7AB174-E102-BB4E-A86F-D8D5317FD81A}"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GB"/>
        </a:p>
      </dgm:t>
    </dgm:pt>
    <dgm:pt modelId="{A544903C-6FCA-8440-ABA2-AEABB953515B}">
      <dgm:prSet/>
      <dgm:spPr>
        <a:solidFill>
          <a:schemeClr val="accent2">
            <a:lumMod val="60000"/>
            <a:lumOff val="40000"/>
          </a:schemeClr>
        </a:solidFill>
      </dgm:spPr>
      <dgm:t>
        <a:bodyPr/>
        <a:lstStyle/>
        <a:p>
          <a:r>
            <a:rPr lang="en-SE" dirty="0"/>
            <a:t>Conversations about ethical and societal considerations and impacts</a:t>
          </a:r>
        </a:p>
      </dgm:t>
    </dgm:pt>
    <dgm:pt modelId="{3655104E-BDF5-1944-BE06-97D87EF9635D}" type="parTrans" cxnId="{805BF133-89E8-ED41-A57B-471F9C6969D3}">
      <dgm:prSet/>
      <dgm:spPr/>
      <dgm:t>
        <a:bodyPr/>
        <a:lstStyle/>
        <a:p>
          <a:endParaRPr lang="en-GB"/>
        </a:p>
      </dgm:t>
    </dgm:pt>
    <dgm:pt modelId="{E3B45A33-AF77-F94B-B02F-46FA0911D633}" type="sibTrans" cxnId="{805BF133-89E8-ED41-A57B-471F9C6969D3}">
      <dgm:prSet/>
      <dgm:spPr/>
      <dgm:t>
        <a:bodyPr/>
        <a:lstStyle/>
        <a:p>
          <a:endParaRPr lang="en-GB"/>
        </a:p>
      </dgm:t>
    </dgm:pt>
    <dgm:pt modelId="{AA6DF7F5-59AD-1B46-B1C2-C04C2C9958C2}">
      <dgm:prSet/>
      <dgm:spPr>
        <a:solidFill>
          <a:schemeClr val="accent2">
            <a:lumMod val="75000"/>
          </a:schemeClr>
        </a:solidFill>
      </dgm:spPr>
      <dgm:t>
        <a:bodyPr/>
        <a:lstStyle/>
        <a:p>
          <a:r>
            <a:rPr lang="en-SE" dirty="0"/>
            <a:t>neuroethics</a:t>
          </a:r>
        </a:p>
      </dgm:t>
    </dgm:pt>
    <dgm:pt modelId="{5C73760A-91CC-4642-A420-6C77BFA36352}" type="parTrans" cxnId="{812CE39B-5B37-8142-83F0-61CF2A857C29}">
      <dgm:prSet/>
      <dgm:spPr/>
      <dgm:t>
        <a:bodyPr/>
        <a:lstStyle/>
        <a:p>
          <a:endParaRPr lang="en-GB"/>
        </a:p>
      </dgm:t>
    </dgm:pt>
    <dgm:pt modelId="{76FBF05D-CEAB-AC49-A5C9-0D640D70F9CF}" type="sibTrans" cxnId="{812CE39B-5B37-8142-83F0-61CF2A857C29}">
      <dgm:prSet/>
      <dgm:spPr/>
      <dgm:t>
        <a:bodyPr/>
        <a:lstStyle/>
        <a:p>
          <a:endParaRPr lang="en-GB"/>
        </a:p>
      </dgm:t>
    </dgm:pt>
    <dgm:pt modelId="{AFFF8F2D-E145-E141-AF77-B35E91728DDB}" type="pres">
      <dgm:prSet presAssocID="{067AB174-E102-BB4E-A86F-D8D5317FD81A}" presName="Name0" presStyleCnt="0">
        <dgm:presLayoutVars>
          <dgm:dir/>
          <dgm:animLvl val="lvl"/>
          <dgm:resizeHandles val="exact"/>
        </dgm:presLayoutVars>
      </dgm:prSet>
      <dgm:spPr/>
    </dgm:pt>
    <dgm:pt modelId="{B7AF02DE-6961-2945-A21A-B0D13385CD83}" type="pres">
      <dgm:prSet presAssocID="{A544903C-6FCA-8440-ABA2-AEABB953515B}" presName="parTxOnly" presStyleLbl="node1" presStyleIdx="0" presStyleCnt="2">
        <dgm:presLayoutVars>
          <dgm:chMax val="0"/>
          <dgm:chPref val="0"/>
          <dgm:bulletEnabled val="1"/>
        </dgm:presLayoutVars>
      </dgm:prSet>
      <dgm:spPr/>
    </dgm:pt>
    <dgm:pt modelId="{DF861504-E3BD-C442-A169-D9D81289BCF4}" type="pres">
      <dgm:prSet presAssocID="{E3B45A33-AF77-F94B-B02F-46FA0911D633}" presName="parTxOnlySpace" presStyleCnt="0"/>
      <dgm:spPr/>
    </dgm:pt>
    <dgm:pt modelId="{8BD7AF0A-5E66-F048-97BD-A2B3724FE8B3}" type="pres">
      <dgm:prSet presAssocID="{AA6DF7F5-59AD-1B46-B1C2-C04C2C9958C2}" presName="parTxOnly" presStyleLbl="node1" presStyleIdx="1" presStyleCnt="2">
        <dgm:presLayoutVars>
          <dgm:chMax val="0"/>
          <dgm:chPref val="0"/>
          <dgm:bulletEnabled val="1"/>
        </dgm:presLayoutVars>
      </dgm:prSet>
      <dgm:spPr/>
    </dgm:pt>
  </dgm:ptLst>
  <dgm:cxnLst>
    <dgm:cxn modelId="{04F60D15-A5A2-E648-8026-7FF44954FCF6}" type="presOf" srcId="{AA6DF7F5-59AD-1B46-B1C2-C04C2C9958C2}" destId="{8BD7AF0A-5E66-F048-97BD-A2B3724FE8B3}" srcOrd="0" destOrd="0" presId="urn:microsoft.com/office/officeart/2005/8/layout/chevron1"/>
    <dgm:cxn modelId="{C21E3E1D-50BF-DB40-9CCA-E8A399C69AD8}" type="presOf" srcId="{067AB174-E102-BB4E-A86F-D8D5317FD81A}" destId="{AFFF8F2D-E145-E141-AF77-B35E91728DDB}" srcOrd="0" destOrd="0" presId="urn:microsoft.com/office/officeart/2005/8/layout/chevron1"/>
    <dgm:cxn modelId="{805BF133-89E8-ED41-A57B-471F9C6969D3}" srcId="{067AB174-E102-BB4E-A86F-D8D5317FD81A}" destId="{A544903C-6FCA-8440-ABA2-AEABB953515B}" srcOrd="0" destOrd="0" parTransId="{3655104E-BDF5-1944-BE06-97D87EF9635D}" sibTransId="{E3B45A33-AF77-F94B-B02F-46FA0911D633}"/>
    <dgm:cxn modelId="{71E67046-E789-CD43-B21A-23B68DC5BDDD}" type="presOf" srcId="{A544903C-6FCA-8440-ABA2-AEABB953515B}" destId="{B7AF02DE-6961-2945-A21A-B0D13385CD83}" srcOrd="0" destOrd="0" presId="urn:microsoft.com/office/officeart/2005/8/layout/chevron1"/>
    <dgm:cxn modelId="{812CE39B-5B37-8142-83F0-61CF2A857C29}" srcId="{067AB174-E102-BB4E-A86F-D8D5317FD81A}" destId="{AA6DF7F5-59AD-1B46-B1C2-C04C2C9958C2}" srcOrd="1" destOrd="0" parTransId="{5C73760A-91CC-4642-A420-6C77BFA36352}" sibTransId="{76FBF05D-CEAB-AC49-A5C9-0D640D70F9CF}"/>
    <dgm:cxn modelId="{22E25421-DE17-DE4F-B3E5-8DCA7E23A3A6}" type="presParOf" srcId="{AFFF8F2D-E145-E141-AF77-B35E91728DDB}" destId="{B7AF02DE-6961-2945-A21A-B0D13385CD83}" srcOrd="0" destOrd="0" presId="urn:microsoft.com/office/officeart/2005/8/layout/chevron1"/>
    <dgm:cxn modelId="{960D004B-8431-854C-B05E-3C30CEDFD401}" type="presParOf" srcId="{AFFF8F2D-E145-E141-AF77-B35E91728DDB}" destId="{DF861504-E3BD-C442-A169-D9D81289BCF4}" srcOrd="1" destOrd="0" presId="urn:microsoft.com/office/officeart/2005/8/layout/chevron1"/>
    <dgm:cxn modelId="{D7DF2B5A-C200-4044-AA9F-1DB479A9D001}" type="presParOf" srcId="{AFFF8F2D-E145-E141-AF77-B35E91728DDB}" destId="{8BD7AF0A-5E66-F048-97BD-A2B3724FE8B3}"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F15D42-C08E-344A-9394-A7EF51EB2389}"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GB"/>
        </a:p>
      </dgm:t>
    </dgm:pt>
    <dgm:pt modelId="{0C896ABF-F0EB-CE43-A116-B6C40BC027BD}">
      <dgm:prSet phldrT="[Text]" custT="1"/>
      <dgm:spPr/>
      <dgm:t>
        <a:bodyPr/>
        <a:lstStyle/>
        <a:p>
          <a:pPr rtl="0"/>
          <a:r>
            <a:rPr lang="en-GB" sz="3200" dirty="0">
              <a:solidFill>
                <a:srgbClr val="828780"/>
              </a:solidFill>
              <a:latin typeface="Merriweather"/>
              <a:ea typeface="Merriweather"/>
              <a:cs typeface="Merriweather"/>
              <a:sym typeface="Merriweather"/>
            </a:rPr>
            <a:t>What is </a:t>
          </a:r>
          <a:r>
            <a:rPr lang="en-GB" sz="3200" dirty="0" err="1">
              <a:solidFill>
                <a:srgbClr val="828780"/>
              </a:solidFill>
              <a:latin typeface="Merriweather"/>
              <a:ea typeface="Merriweather"/>
              <a:cs typeface="Merriweather"/>
              <a:sym typeface="Merriweather"/>
            </a:rPr>
            <a:t>neuroethics</a:t>
          </a:r>
          <a:r>
            <a:rPr lang="en-GB" sz="3200" dirty="0">
              <a:solidFill>
                <a:srgbClr val="828780"/>
              </a:solidFill>
              <a:latin typeface="Merriweather"/>
              <a:ea typeface="Merriweather"/>
              <a:cs typeface="Merriweather"/>
              <a:sym typeface="Merriweather"/>
            </a:rPr>
            <a:t>?</a:t>
          </a:r>
          <a:br>
            <a:rPr lang="en-GB" sz="3200" dirty="0">
              <a:solidFill>
                <a:srgbClr val="828780"/>
              </a:solidFill>
              <a:latin typeface="Proxima Nova"/>
              <a:ea typeface="Proxima Nova"/>
              <a:cs typeface="Proxima Nova"/>
              <a:sym typeface="Proxima Nova"/>
            </a:rPr>
          </a:br>
          <a:endParaRPr lang="en-GB" sz="3200" b="1" dirty="0">
            <a:solidFill>
              <a:schemeClr val="accent5"/>
            </a:solidFill>
          </a:endParaRPr>
        </a:p>
      </dgm:t>
    </dgm:pt>
    <dgm:pt modelId="{88306008-0457-4145-809B-9E41449D9AE5}" type="parTrans" cxnId="{D9F625F8-DAF1-1A4C-8E0F-AB35F430A1E9}">
      <dgm:prSet/>
      <dgm:spPr/>
      <dgm:t>
        <a:bodyPr/>
        <a:lstStyle/>
        <a:p>
          <a:endParaRPr lang="en-GB"/>
        </a:p>
      </dgm:t>
    </dgm:pt>
    <dgm:pt modelId="{C4948E09-41FF-4D49-B973-571D0B66656F}" type="sibTrans" cxnId="{D9F625F8-DAF1-1A4C-8E0F-AB35F430A1E9}">
      <dgm:prSet/>
      <dgm:spPr/>
      <dgm:t>
        <a:bodyPr/>
        <a:lstStyle/>
        <a:p>
          <a:endParaRPr lang="en-GB"/>
        </a:p>
      </dgm:t>
    </dgm:pt>
    <dgm:pt modelId="{73E1C373-D517-0446-86CF-8B6754EBB541}">
      <dgm:prSet phldrT="[Text]" custT="1"/>
      <dgm:spPr/>
      <dgm:t>
        <a:bodyPr/>
        <a:lstStyle/>
        <a:p>
          <a:pPr>
            <a:lnSpc>
              <a:spcPct val="100000"/>
            </a:lnSpc>
            <a:buNone/>
          </a:pPr>
          <a:r>
            <a:rPr lang="en-GB" sz="2400" dirty="0">
              <a:latin typeface="+mn-lt"/>
            </a:rPr>
            <a:t>Addresses scientific, philosophical, ELSI questions raised by neuroscience and related technologies</a:t>
          </a:r>
          <a:endParaRPr lang="en-GB" sz="2400" dirty="0">
            <a:solidFill>
              <a:schemeClr val="bg2">
                <a:lumMod val="25000"/>
              </a:schemeClr>
            </a:solidFill>
            <a:latin typeface="+mn-lt"/>
          </a:endParaRPr>
        </a:p>
      </dgm:t>
    </dgm:pt>
    <dgm:pt modelId="{3AFC7CC7-62EC-3A4A-95C0-EAECCF0A993F}" type="parTrans" cxnId="{6F7492DA-AF78-444D-8E60-F1D5FDCD9CF5}">
      <dgm:prSet/>
      <dgm:spPr/>
      <dgm:t>
        <a:bodyPr/>
        <a:lstStyle/>
        <a:p>
          <a:endParaRPr lang="en-GB"/>
        </a:p>
      </dgm:t>
    </dgm:pt>
    <dgm:pt modelId="{5753543E-B601-1941-A60F-C6DB5CC1EC3C}" type="sibTrans" cxnId="{6F7492DA-AF78-444D-8E60-F1D5FDCD9CF5}">
      <dgm:prSet/>
      <dgm:spPr/>
      <dgm:t>
        <a:bodyPr/>
        <a:lstStyle/>
        <a:p>
          <a:endParaRPr lang="en-GB"/>
        </a:p>
      </dgm:t>
    </dgm:pt>
    <dgm:pt modelId="{BF9C458A-0ECD-7042-AE3C-23F92D360961}">
      <dgm:prSet phldrT="[Text]" custT="1"/>
      <dgm:spPr/>
      <dgm:t>
        <a:bodyPr/>
        <a:lstStyle/>
        <a:p>
          <a:endParaRPr lang="en-GB" sz="2000" dirty="0">
            <a:latin typeface="Avenir Book" panose="02000503020000020003" pitchFamily="2" charset="0"/>
          </a:endParaRPr>
        </a:p>
      </dgm:t>
    </dgm:pt>
    <dgm:pt modelId="{FA362E1E-5E25-1445-B3C6-D3A07CDB6721}" type="parTrans" cxnId="{437DFDB1-FE33-EF45-ABC3-9AF813A72B77}">
      <dgm:prSet/>
      <dgm:spPr/>
      <dgm:t>
        <a:bodyPr/>
        <a:lstStyle/>
        <a:p>
          <a:endParaRPr lang="en-GB"/>
        </a:p>
      </dgm:t>
    </dgm:pt>
    <dgm:pt modelId="{9EAB56CF-56E1-B347-A01A-BC9D23BBE282}" type="sibTrans" cxnId="{437DFDB1-FE33-EF45-ABC3-9AF813A72B77}">
      <dgm:prSet/>
      <dgm:spPr/>
      <dgm:t>
        <a:bodyPr/>
        <a:lstStyle/>
        <a:p>
          <a:endParaRPr lang="en-GB"/>
        </a:p>
      </dgm:t>
    </dgm:pt>
    <dgm:pt modelId="{E5B25731-EB00-B844-8109-962A30816351}">
      <dgm:prSet phldrT="[Text]" custT="1"/>
      <dgm:spPr/>
      <dgm:t>
        <a:bodyPr/>
        <a:lstStyle/>
        <a:p>
          <a:pPr>
            <a:buNone/>
          </a:pPr>
          <a:r>
            <a:rPr lang="en-GB" sz="2400" dirty="0">
              <a:latin typeface="+mn-lt"/>
            </a:rPr>
            <a:t>M</a:t>
          </a:r>
          <a:r>
            <a:rPr lang="en-SE" sz="2400" dirty="0">
              <a:latin typeface="+mn-lt"/>
            </a:rPr>
            <a:t>ulti and interdisciplinary</a:t>
          </a:r>
          <a:endParaRPr lang="en-GB" sz="2400" dirty="0">
            <a:latin typeface="+mn-lt"/>
          </a:endParaRPr>
        </a:p>
      </dgm:t>
    </dgm:pt>
    <dgm:pt modelId="{34E6536A-D63B-CC4F-A73C-2D7CAAE3C854}" type="parTrans" cxnId="{A919656B-3892-C94F-A1C9-62B34C1A9308}">
      <dgm:prSet/>
      <dgm:spPr/>
      <dgm:t>
        <a:bodyPr/>
        <a:lstStyle/>
        <a:p>
          <a:endParaRPr lang="en-GB"/>
        </a:p>
      </dgm:t>
    </dgm:pt>
    <dgm:pt modelId="{0500C40E-7189-984E-B777-70DBA787A45E}" type="sibTrans" cxnId="{A919656B-3892-C94F-A1C9-62B34C1A9308}">
      <dgm:prSet/>
      <dgm:spPr/>
      <dgm:t>
        <a:bodyPr/>
        <a:lstStyle/>
        <a:p>
          <a:endParaRPr lang="en-GB"/>
        </a:p>
      </dgm:t>
    </dgm:pt>
    <dgm:pt modelId="{CEB9F47E-7B55-B44A-9C20-FA31F5189229}" type="pres">
      <dgm:prSet presAssocID="{F5F15D42-C08E-344A-9394-A7EF51EB2389}" presName="vert0" presStyleCnt="0">
        <dgm:presLayoutVars>
          <dgm:dir/>
          <dgm:animOne val="branch"/>
          <dgm:animLvl val="lvl"/>
        </dgm:presLayoutVars>
      </dgm:prSet>
      <dgm:spPr/>
    </dgm:pt>
    <dgm:pt modelId="{0F63A925-F475-B644-8AE1-F41B5D1F2BF1}" type="pres">
      <dgm:prSet presAssocID="{0C896ABF-F0EB-CE43-A116-B6C40BC027BD}" presName="thickLine" presStyleLbl="alignNode1" presStyleIdx="0" presStyleCnt="1"/>
      <dgm:spPr/>
    </dgm:pt>
    <dgm:pt modelId="{D46992E3-1C52-304B-9BBB-853F257A3268}" type="pres">
      <dgm:prSet presAssocID="{0C896ABF-F0EB-CE43-A116-B6C40BC027BD}" presName="horz1" presStyleCnt="0"/>
      <dgm:spPr/>
    </dgm:pt>
    <dgm:pt modelId="{E7BD7D7E-9198-E84A-B121-0EDF2B570D55}" type="pres">
      <dgm:prSet presAssocID="{0C896ABF-F0EB-CE43-A116-B6C40BC027BD}" presName="tx1" presStyleLbl="revTx" presStyleIdx="0" presStyleCnt="4" custScaleX="197429"/>
      <dgm:spPr/>
    </dgm:pt>
    <dgm:pt modelId="{6B29633E-B21E-C34E-A3AC-E841F34CD7C4}" type="pres">
      <dgm:prSet presAssocID="{0C896ABF-F0EB-CE43-A116-B6C40BC027BD}" presName="vert1" presStyleCnt="0"/>
      <dgm:spPr/>
    </dgm:pt>
    <dgm:pt modelId="{5B5800CF-BC4F-224D-96EF-AE6D967FF973}" type="pres">
      <dgm:prSet presAssocID="{73E1C373-D517-0446-86CF-8B6754EBB541}" presName="vertSpace2a" presStyleCnt="0"/>
      <dgm:spPr/>
    </dgm:pt>
    <dgm:pt modelId="{359DB1AA-2AA1-D042-9E48-15BF86ADBC1F}" type="pres">
      <dgm:prSet presAssocID="{73E1C373-D517-0446-86CF-8B6754EBB541}" presName="horz2" presStyleCnt="0"/>
      <dgm:spPr/>
    </dgm:pt>
    <dgm:pt modelId="{F9A8A625-E66A-3147-990A-52D0407FEC3B}" type="pres">
      <dgm:prSet presAssocID="{73E1C373-D517-0446-86CF-8B6754EBB541}" presName="horzSpace2" presStyleCnt="0"/>
      <dgm:spPr/>
    </dgm:pt>
    <dgm:pt modelId="{6A05CCA8-A869-6840-B898-8EDEC01B4843}" type="pres">
      <dgm:prSet presAssocID="{73E1C373-D517-0446-86CF-8B6754EBB541}" presName="tx2" presStyleLbl="revTx" presStyleIdx="1" presStyleCnt="4" custScaleX="135049" custScaleY="49677" custLinFactNeighborX="-109" custLinFactNeighborY="9738"/>
      <dgm:spPr/>
    </dgm:pt>
    <dgm:pt modelId="{6D2FBC76-C3C6-DF4C-BDF5-3F35C4A0227B}" type="pres">
      <dgm:prSet presAssocID="{73E1C373-D517-0446-86CF-8B6754EBB541}" presName="vert2" presStyleCnt="0"/>
      <dgm:spPr/>
    </dgm:pt>
    <dgm:pt modelId="{6126D1AA-A20D-AF4B-BCBA-E1E10620D2AF}" type="pres">
      <dgm:prSet presAssocID="{73E1C373-D517-0446-86CF-8B6754EBB541}" presName="thinLine2b" presStyleLbl="callout" presStyleIdx="0" presStyleCnt="3" custLinFactNeighborY="42388"/>
      <dgm:spPr/>
    </dgm:pt>
    <dgm:pt modelId="{4221216A-B89C-7545-8BD5-4ECF59406099}" type="pres">
      <dgm:prSet presAssocID="{73E1C373-D517-0446-86CF-8B6754EBB541}" presName="vertSpace2b" presStyleCnt="0"/>
      <dgm:spPr/>
    </dgm:pt>
    <dgm:pt modelId="{0F07ED7D-6D57-974E-BEDC-3892796284ED}" type="pres">
      <dgm:prSet presAssocID="{BF9C458A-0ECD-7042-AE3C-23F92D360961}" presName="horz2" presStyleCnt="0"/>
      <dgm:spPr/>
    </dgm:pt>
    <dgm:pt modelId="{BBFC1844-6B87-BE4B-84BE-F613BFBA5F54}" type="pres">
      <dgm:prSet presAssocID="{BF9C458A-0ECD-7042-AE3C-23F92D360961}" presName="horzSpace2" presStyleCnt="0"/>
      <dgm:spPr/>
    </dgm:pt>
    <dgm:pt modelId="{A3AA7032-345F-914D-A1F5-D9C439189118}" type="pres">
      <dgm:prSet presAssocID="{BF9C458A-0ECD-7042-AE3C-23F92D360961}" presName="tx2" presStyleLbl="revTx" presStyleIdx="2" presStyleCnt="4" custScaleY="69278" custLinFactNeighborY="5665"/>
      <dgm:spPr/>
    </dgm:pt>
    <dgm:pt modelId="{BB735A31-E85C-C64A-A13E-54365BE4C159}" type="pres">
      <dgm:prSet presAssocID="{BF9C458A-0ECD-7042-AE3C-23F92D360961}" presName="vert2" presStyleCnt="0"/>
      <dgm:spPr/>
    </dgm:pt>
    <dgm:pt modelId="{E048D49B-F04A-7E48-A6BB-F086E5211795}" type="pres">
      <dgm:prSet presAssocID="{BF9C458A-0ECD-7042-AE3C-23F92D360961}" presName="thinLine2b" presStyleLbl="callout" presStyleIdx="1" presStyleCnt="3"/>
      <dgm:spPr/>
    </dgm:pt>
    <dgm:pt modelId="{6C27AD9E-EAEF-F541-A6FD-8B9779095F1C}" type="pres">
      <dgm:prSet presAssocID="{BF9C458A-0ECD-7042-AE3C-23F92D360961}" presName="vertSpace2b" presStyleCnt="0"/>
      <dgm:spPr/>
    </dgm:pt>
    <dgm:pt modelId="{B741FCFC-70A1-014E-9BD0-F2993E42EDAB}" type="pres">
      <dgm:prSet presAssocID="{E5B25731-EB00-B844-8109-962A30816351}" presName="horz2" presStyleCnt="0"/>
      <dgm:spPr/>
    </dgm:pt>
    <dgm:pt modelId="{67738582-3960-C44A-86BA-247191CE04A5}" type="pres">
      <dgm:prSet presAssocID="{E5B25731-EB00-B844-8109-962A30816351}" presName="horzSpace2" presStyleCnt="0"/>
      <dgm:spPr/>
    </dgm:pt>
    <dgm:pt modelId="{796DBFB0-97F4-2042-8581-F8856DCB2952}" type="pres">
      <dgm:prSet presAssocID="{E5B25731-EB00-B844-8109-962A30816351}" presName="tx2" presStyleLbl="revTx" presStyleIdx="3" presStyleCnt="4" custScaleX="99745" custScaleY="37848"/>
      <dgm:spPr/>
    </dgm:pt>
    <dgm:pt modelId="{DB049EEF-4CD5-8C4B-A1E5-AE8080773311}" type="pres">
      <dgm:prSet presAssocID="{E5B25731-EB00-B844-8109-962A30816351}" presName="vert2" presStyleCnt="0"/>
      <dgm:spPr/>
    </dgm:pt>
    <dgm:pt modelId="{59AFD1BB-5AA5-8845-8515-F01C1C155C04}" type="pres">
      <dgm:prSet presAssocID="{E5B25731-EB00-B844-8109-962A30816351}" presName="thinLine2b" presStyleLbl="callout" presStyleIdx="2" presStyleCnt="3"/>
      <dgm:spPr/>
    </dgm:pt>
    <dgm:pt modelId="{D3D46DB5-C8CF-B144-BD49-1821B25675E1}" type="pres">
      <dgm:prSet presAssocID="{E5B25731-EB00-B844-8109-962A30816351}" presName="vertSpace2b" presStyleCnt="0"/>
      <dgm:spPr/>
    </dgm:pt>
  </dgm:ptLst>
  <dgm:cxnLst>
    <dgm:cxn modelId="{0D2AFE32-5FDA-AC47-AAE6-9326C66969FE}" type="presOf" srcId="{E5B25731-EB00-B844-8109-962A30816351}" destId="{796DBFB0-97F4-2042-8581-F8856DCB2952}" srcOrd="0" destOrd="0" presId="urn:microsoft.com/office/officeart/2008/layout/LinedList"/>
    <dgm:cxn modelId="{0769704E-3468-6941-8F33-BEEA3BFEA251}" type="presOf" srcId="{0C896ABF-F0EB-CE43-A116-B6C40BC027BD}" destId="{E7BD7D7E-9198-E84A-B121-0EDF2B570D55}" srcOrd="0" destOrd="0" presId="urn:microsoft.com/office/officeart/2008/layout/LinedList"/>
    <dgm:cxn modelId="{A919656B-3892-C94F-A1C9-62B34C1A9308}" srcId="{0C896ABF-F0EB-CE43-A116-B6C40BC027BD}" destId="{E5B25731-EB00-B844-8109-962A30816351}" srcOrd="2" destOrd="0" parTransId="{34E6536A-D63B-CC4F-A73C-2D7CAAE3C854}" sibTransId="{0500C40E-7189-984E-B777-70DBA787A45E}"/>
    <dgm:cxn modelId="{D0C595A7-B7C1-0446-8A0B-0782F26E5C02}" type="presOf" srcId="{73E1C373-D517-0446-86CF-8B6754EBB541}" destId="{6A05CCA8-A869-6840-B898-8EDEC01B4843}" srcOrd="0" destOrd="0" presId="urn:microsoft.com/office/officeart/2008/layout/LinedList"/>
    <dgm:cxn modelId="{F85987AF-7136-C94C-B28C-E3B748CC727A}" type="presOf" srcId="{BF9C458A-0ECD-7042-AE3C-23F92D360961}" destId="{A3AA7032-345F-914D-A1F5-D9C439189118}" srcOrd="0" destOrd="0" presId="urn:microsoft.com/office/officeart/2008/layout/LinedList"/>
    <dgm:cxn modelId="{437DFDB1-FE33-EF45-ABC3-9AF813A72B77}" srcId="{0C896ABF-F0EB-CE43-A116-B6C40BC027BD}" destId="{BF9C458A-0ECD-7042-AE3C-23F92D360961}" srcOrd="1" destOrd="0" parTransId="{FA362E1E-5E25-1445-B3C6-D3A07CDB6721}" sibTransId="{9EAB56CF-56E1-B347-A01A-BC9D23BBE282}"/>
    <dgm:cxn modelId="{6F7492DA-AF78-444D-8E60-F1D5FDCD9CF5}" srcId="{0C896ABF-F0EB-CE43-A116-B6C40BC027BD}" destId="{73E1C373-D517-0446-86CF-8B6754EBB541}" srcOrd="0" destOrd="0" parTransId="{3AFC7CC7-62EC-3A4A-95C0-EAECCF0A993F}" sibTransId="{5753543E-B601-1941-A60F-C6DB5CC1EC3C}"/>
    <dgm:cxn modelId="{D778C4EF-5AB5-114B-9611-9903647E82B3}" type="presOf" srcId="{F5F15D42-C08E-344A-9394-A7EF51EB2389}" destId="{CEB9F47E-7B55-B44A-9C20-FA31F5189229}" srcOrd="0" destOrd="0" presId="urn:microsoft.com/office/officeart/2008/layout/LinedList"/>
    <dgm:cxn modelId="{D9F625F8-DAF1-1A4C-8E0F-AB35F430A1E9}" srcId="{F5F15D42-C08E-344A-9394-A7EF51EB2389}" destId="{0C896ABF-F0EB-CE43-A116-B6C40BC027BD}" srcOrd="0" destOrd="0" parTransId="{88306008-0457-4145-809B-9E41449D9AE5}" sibTransId="{C4948E09-41FF-4D49-B973-571D0B66656F}"/>
    <dgm:cxn modelId="{1ABD18AC-0D54-974C-98C9-08975196F175}" type="presParOf" srcId="{CEB9F47E-7B55-B44A-9C20-FA31F5189229}" destId="{0F63A925-F475-B644-8AE1-F41B5D1F2BF1}" srcOrd="0" destOrd="0" presId="urn:microsoft.com/office/officeart/2008/layout/LinedList"/>
    <dgm:cxn modelId="{98C8059A-2501-6147-BBA2-41AFF157A838}" type="presParOf" srcId="{CEB9F47E-7B55-B44A-9C20-FA31F5189229}" destId="{D46992E3-1C52-304B-9BBB-853F257A3268}" srcOrd="1" destOrd="0" presId="urn:microsoft.com/office/officeart/2008/layout/LinedList"/>
    <dgm:cxn modelId="{66219A31-EAC4-1248-94DE-0EF57A9CB6A7}" type="presParOf" srcId="{D46992E3-1C52-304B-9BBB-853F257A3268}" destId="{E7BD7D7E-9198-E84A-B121-0EDF2B570D55}" srcOrd="0" destOrd="0" presId="urn:microsoft.com/office/officeart/2008/layout/LinedList"/>
    <dgm:cxn modelId="{BE0B6FEB-0FEC-3745-A26D-458BEB11A4EB}" type="presParOf" srcId="{D46992E3-1C52-304B-9BBB-853F257A3268}" destId="{6B29633E-B21E-C34E-A3AC-E841F34CD7C4}" srcOrd="1" destOrd="0" presId="urn:microsoft.com/office/officeart/2008/layout/LinedList"/>
    <dgm:cxn modelId="{6CDD477D-6A7E-F749-93DC-3E1BDAB82DCC}" type="presParOf" srcId="{6B29633E-B21E-C34E-A3AC-E841F34CD7C4}" destId="{5B5800CF-BC4F-224D-96EF-AE6D967FF973}" srcOrd="0" destOrd="0" presId="urn:microsoft.com/office/officeart/2008/layout/LinedList"/>
    <dgm:cxn modelId="{EFD93498-D45D-0342-B3E9-6A0341082B18}" type="presParOf" srcId="{6B29633E-B21E-C34E-A3AC-E841F34CD7C4}" destId="{359DB1AA-2AA1-D042-9E48-15BF86ADBC1F}" srcOrd="1" destOrd="0" presId="urn:microsoft.com/office/officeart/2008/layout/LinedList"/>
    <dgm:cxn modelId="{0F8D1908-B655-1B43-87B2-8D2EA60119CA}" type="presParOf" srcId="{359DB1AA-2AA1-D042-9E48-15BF86ADBC1F}" destId="{F9A8A625-E66A-3147-990A-52D0407FEC3B}" srcOrd="0" destOrd="0" presId="urn:microsoft.com/office/officeart/2008/layout/LinedList"/>
    <dgm:cxn modelId="{B293A101-1193-E64C-A6D5-2353D0D4261A}" type="presParOf" srcId="{359DB1AA-2AA1-D042-9E48-15BF86ADBC1F}" destId="{6A05CCA8-A869-6840-B898-8EDEC01B4843}" srcOrd="1" destOrd="0" presId="urn:microsoft.com/office/officeart/2008/layout/LinedList"/>
    <dgm:cxn modelId="{BD44FAB9-31CD-2941-9AD8-D630D6686071}" type="presParOf" srcId="{359DB1AA-2AA1-D042-9E48-15BF86ADBC1F}" destId="{6D2FBC76-C3C6-DF4C-BDF5-3F35C4A0227B}" srcOrd="2" destOrd="0" presId="urn:microsoft.com/office/officeart/2008/layout/LinedList"/>
    <dgm:cxn modelId="{1C5F9FB1-6359-F543-809C-E792F60F6765}" type="presParOf" srcId="{6B29633E-B21E-C34E-A3AC-E841F34CD7C4}" destId="{6126D1AA-A20D-AF4B-BCBA-E1E10620D2AF}" srcOrd="2" destOrd="0" presId="urn:microsoft.com/office/officeart/2008/layout/LinedList"/>
    <dgm:cxn modelId="{5546DE9B-5373-5547-A061-FF607B04C832}" type="presParOf" srcId="{6B29633E-B21E-C34E-A3AC-E841F34CD7C4}" destId="{4221216A-B89C-7545-8BD5-4ECF59406099}" srcOrd="3" destOrd="0" presId="urn:microsoft.com/office/officeart/2008/layout/LinedList"/>
    <dgm:cxn modelId="{2A16F0A0-DC54-FF44-8CFE-2EEAD82652E9}" type="presParOf" srcId="{6B29633E-B21E-C34E-A3AC-E841F34CD7C4}" destId="{0F07ED7D-6D57-974E-BEDC-3892796284ED}" srcOrd="4" destOrd="0" presId="urn:microsoft.com/office/officeart/2008/layout/LinedList"/>
    <dgm:cxn modelId="{AA520C65-5270-E44D-8387-F99E3E8C35A8}" type="presParOf" srcId="{0F07ED7D-6D57-974E-BEDC-3892796284ED}" destId="{BBFC1844-6B87-BE4B-84BE-F613BFBA5F54}" srcOrd="0" destOrd="0" presId="urn:microsoft.com/office/officeart/2008/layout/LinedList"/>
    <dgm:cxn modelId="{C2E7B77C-9291-9B48-9020-E0B72A7396FC}" type="presParOf" srcId="{0F07ED7D-6D57-974E-BEDC-3892796284ED}" destId="{A3AA7032-345F-914D-A1F5-D9C439189118}" srcOrd="1" destOrd="0" presId="urn:microsoft.com/office/officeart/2008/layout/LinedList"/>
    <dgm:cxn modelId="{7F5E0BAB-E4FA-C14A-98FD-0DDD8A08241E}" type="presParOf" srcId="{0F07ED7D-6D57-974E-BEDC-3892796284ED}" destId="{BB735A31-E85C-C64A-A13E-54365BE4C159}" srcOrd="2" destOrd="0" presId="urn:microsoft.com/office/officeart/2008/layout/LinedList"/>
    <dgm:cxn modelId="{C4D2F73C-CE92-E841-90E2-FF2E59F12F62}" type="presParOf" srcId="{6B29633E-B21E-C34E-A3AC-E841F34CD7C4}" destId="{E048D49B-F04A-7E48-A6BB-F086E5211795}" srcOrd="5" destOrd="0" presId="urn:microsoft.com/office/officeart/2008/layout/LinedList"/>
    <dgm:cxn modelId="{EB43AB93-2250-8B4C-B195-ED9CDDB9F35E}" type="presParOf" srcId="{6B29633E-B21E-C34E-A3AC-E841F34CD7C4}" destId="{6C27AD9E-EAEF-F541-A6FD-8B9779095F1C}" srcOrd="6" destOrd="0" presId="urn:microsoft.com/office/officeart/2008/layout/LinedList"/>
    <dgm:cxn modelId="{6821650A-E85D-0B47-A45A-6362A0939A65}" type="presParOf" srcId="{6B29633E-B21E-C34E-A3AC-E841F34CD7C4}" destId="{B741FCFC-70A1-014E-9BD0-F2993E42EDAB}" srcOrd="7" destOrd="0" presId="urn:microsoft.com/office/officeart/2008/layout/LinedList"/>
    <dgm:cxn modelId="{B330793F-9694-4D4C-ACAB-9458E7F6697D}" type="presParOf" srcId="{B741FCFC-70A1-014E-9BD0-F2993E42EDAB}" destId="{67738582-3960-C44A-86BA-247191CE04A5}" srcOrd="0" destOrd="0" presId="urn:microsoft.com/office/officeart/2008/layout/LinedList"/>
    <dgm:cxn modelId="{A5E20846-8B4B-6D42-B709-D5C36446FD34}" type="presParOf" srcId="{B741FCFC-70A1-014E-9BD0-F2993E42EDAB}" destId="{796DBFB0-97F4-2042-8581-F8856DCB2952}" srcOrd="1" destOrd="0" presId="urn:microsoft.com/office/officeart/2008/layout/LinedList"/>
    <dgm:cxn modelId="{321DC535-B242-1342-BD50-F474CD6E8004}" type="presParOf" srcId="{B741FCFC-70A1-014E-9BD0-F2993E42EDAB}" destId="{DB049EEF-4CD5-8C4B-A1E5-AE8080773311}" srcOrd="2" destOrd="0" presId="urn:microsoft.com/office/officeart/2008/layout/LinedList"/>
    <dgm:cxn modelId="{07812196-3520-4A4F-B287-00EA86408EDB}" type="presParOf" srcId="{6B29633E-B21E-C34E-A3AC-E841F34CD7C4}" destId="{59AFD1BB-5AA5-8845-8515-F01C1C155C04}" srcOrd="8" destOrd="0" presId="urn:microsoft.com/office/officeart/2008/layout/LinedList"/>
    <dgm:cxn modelId="{CF4A488E-356C-8B41-BA75-39E6A17A3F75}" type="presParOf" srcId="{6B29633E-B21E-C34E-A3AC-E841F34CD7C4}" destId="{D3D46DB5-C8CF-B144-BD49-1821B25675E1}"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88CE84-C883-E345-9129-9413CFCAAB9B}"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GB"/>
        </a:p>
      </dgm:t>
    </dgm:pt>
    <dgm:pt modelId="{8C0F80C2-3E12-D34C-A9B5-7002EDA1FB42}">
      <dgm:prSet phldrT="[Text]" custT="1"/>
      <dgm:spPr>
        <a:solidFill>
          <a:srgbClr val="C00000"/>
        </a:solidFill>
      </dgm:spPr>
      <dgm:t>
        <a:bodyPr/>
        <a:lstStyle/>
        <a:p>
          <a:pPr rtl="0"/>
          <a:r>
            <a:rPr lang="en-GB" sz="4400" b="1" dirty="0">
              <a:solidFill>
                <a:schemeClr val="bg1"/>
              </a:solidFill>
            </a:rPr>
            <a:t>Neuroethics</a:t>
          </a:r>
        </a:p>
      </dgm:t>
    </dgm:pt>
    <dgm:pt modelId="{FE678331-C06E-A64B-A665-66C2604E07C7}" type="parTrans" cxnId="{4A4D007C-A237-EB4D-8975-488A0E3478CD}">
      <dgm:prSet/>
      <dgm:spPr/>
      <dgm:t>
        <a:bodyPr/>
        <a:lstStyle/>
        <a:p>
          <a:endParaRPr lang="en-GB"/>
        </a:p>
      </dgm:t>
    </dgm:pt>
    <dgm:pt modelId="{182CA6F7-33AB-7D4E-8B90-F45C57716CDB}" type="sibTrans" cxnId="{4A4D007C-A237-EB4D-8975-488A0E3478CD}">
      <dgm:prSet/>
      <dgm:spPr/>
      <dgm:t>
        <a:bodyPr/>
        <a:lstStyle/>
        <a:p>
          <a:endParaRPr lang="en-GB"/>
        </a:p>
      </dgm:t>
    </dgm:pt>
    <dgm:pt modelId="{88AD0AB0-5665-9642-9161-3F21F9C2A200}">
      <dgm:prSet phldrT="[Text]" custT="1"/>
      <dgm:spPr>
        <a:solidFill>
          <a:schemeClr val="accent2">
            <a:lumMod val="75000"/>
          </a:schemeClr>
        </a:solidFill>
      </dgm:spPr>
      <dgm:t>
        <a:bodyPr/>
        <a:lstStyle/>
        <a:p>
          <a:pPr algn="l"/>
          <a:r>
            <a:rPr lang="en-GB" sz="2000" dirty="0">
              <a:solidFill>
                <a:schemeClr val="bg2">
                  <a:lumMod val="25000"/>
                </a:schemeClr>
              </a:solidFill>
            </a:rPr>
            <a:t>  - </a:t>
          </a:r>
          <a:r>
            <a:rPr lang="en-GB" sz="2000" dirty="0">
              <a:solidFill>
                <a:schemeClr val="bg1"/>
              </a:solidFill>
            </a:rPr>
            <a:t>U</a:t>
          </a:r>
          <a:r>
            <a:rPr lang="en-GB" sz="2400" dirty="0">
              <a:solidFill>
                <a:schemeClr val="bg1"/>
              </a:solidFill>
              <a:latin typeface="Calibri" panose="020F0502020204030204" pitchFamily="34" charset="0"/>
              <a:cs typeface="Calibri" panose="020F0502020204030204" pitchFamily="34" charset="0"/>
            </a:rPr>
            <a:t>se of ethical theory and reasoning to address a wide range of   issues related to neuroscience and its products</a:t>
          </a:r>
          <a:endParaRPr lang="es-ES_tradnl" sz="2400" dirty="0">
            <a:solidFill>
              <a:schemeClr val="bg1"/>
            </a:solidFill>
            <a:latin typeface="Calibri" panose="020F0502020204030204" pitchFamily="34" charset="0"/>
            <a:cs typeface="Calibri" panose="020F0502020204030204" pitchFamily="34" charset="0"/>
          </a:endParaRPr>
        </a:p>
      </dgm:t>
    </dgm:pt>
    <dgm:pt modelId="{48CE494C-50CF-C043-ABB8-E3C113776112}" type="parTrans" cxnId="{0F5619E0-2C9C-E542-B035-90D2679513F4}">
      <dgm:prSet/>
      <dgm:spPr>
        <a:solidFill>
          <a:srgbClr val="FFF200"/>
        </a:solidFill>
      </dgm:spPr>
      <dgm:t>
        <a:bodyPr/>
        <a:lstStyle/>
        <a:p>
          <a:pPr rtl="0"/>
          <a:endParaRPr lang="en-GB"/>
        </a:p>
      </dgm:t>
    </dgm:pt>
    <dgm:pt modelId="{8F592414-C3D6-CF4A-820E-384ED40C6BD5}" type="sibTrans" cxnId="{0F5619E0-2C9C-E542-B035-90D2679513F4}">
      <dgm:prSet/>
      <dgm:spPr/>
      <dgm:t>
        <a:bodyPr/>
        <a:lstStyle/>
        <a:p>
          <a:endParaRPr lang="en-GB"/>
        </a:p>
      </dgm:t>
    </dgm:pt>
    <dgm:pt modelId="{0DDBB5EA-22F9-2447-BEE9-D0EE134BB591}">
      <dgm:prSet phldrT="[Text]" custT="1"/>
      <dgm:spPr>
        <a:solidFill>
          <a:schemeClr val="accent2">
            <a:lumMod val="75000"/>
          </a:schemeClr>
        </a:solidFill>
      </dgm:spPr>
      <dgm:t>
        <a:bodyPr lIns="180000" rIns="72000"/>
        <a:lstStyle/>
        <a:p>
          <a:pPr algn="l"/>
          <a:r>
            <a:rPr lang="en-US" altLang="en-US" sz="2400" dirty="0">
              <a:latin typeface="Calibri" panose="020F0502020204030204" pitchFamily="34" charset="0"/>
              <a:ea typeface="ＭＳ Ｐゴシック" charset="-128"/>
              <a:cs typeface="Calibri" panose="020F0502020204030204" pitchFamily="34" charset="0"/>
            </a:rPr>
            <a:t>- focus on relevant neuroscientific findings inform practical and theoretical issues</a:t>
          </a:r>
        </a:p>
      </dgm:t>
    </dgm:pt>
    <dgm:pt modelId="{A2BCD38D-0646-B541-9BEF-2CC1DA81D7CE}" type="parTrans" cxnId="{ED8C494A-F825-5145-AB5A-EA32264678E8}">
      <dgm:prSet/>
      <dgm:spPr>
        <a:solidFill>
          <a:srgbClr val="FFF200"/>
        </a:solidFill>
      </dgm:spPr>
      <dgm:t>
        <a:bodyPr/>
        <a:lstStyle/>
        <a:p>
          <a:endParaRPr lang="en-GB"/>
        </a:p>
      </dgm:t>
    </dgm:pt>
    <dgm:pt modelId="{6B3B2474-EB6E-E149-9185-F2DC224D6099}" type="sibTrans" cxnId="{ED8C494A-F825-5145-AB5A-EA32264678E8}">
      <dgm:prSet/>
      <dgm:spPr/>
      <dgm:t>
        <a:bodyPr/>
        <a:lstStyle/>
        <a:p>
          <a:endParaRPr lang="en-GB"/>
        </a:p>
      </dgm:t>
    </dgm:pt>
    <dgm:pt modelId="{171F3EC7-1C9F-F440-9930-84C9C457A8D8}">
      <dgm:prSet phldrT="[Text]" custT="1"/>
      <dgm:spPr>
        <a:solidFill>
          <a:schemeClr val="accent2">
            <a:lumMod val="75000"/>
          </a:schemeClr>
        </a:solidFill>
      </dgm:spPr>
      <dgm:t>
        <a:bodyPr lIns="180000" rIns="72000"/>
        <a:lstStyle/>
        <a:p>
          <a:pPr algn="l"/>
          <a:endParaRPr lang="es-ES_tradnl" sz="1700" b="1" dirty="0">
            <a:solidFill>
              <a:srgbClr val="FFF200"/>
            </a:solidFill>
            <a:latin typeface="Avenir Book" panose="02000503020000020003" pitchFamily="2" charset="0"/>
          </a:endParaRPr>
        </a:p>
        <a:p>
          <a:pPr algn="l"/>
          <a:r>
            <a:rPr lang="es-ES_tradnl" altLang="en-US" sz="1700" b="1" dirty="0">
              <a:solidFill>
                <a:schemeClr val="bg1"/>
              </a:solidFill>
              <a:latin typeface="Avenir Book" panose="02000503020000020003" pitchFamily="2" charset="0"/>
              <a:ea typeface="ＭＳ Ｐゴシック" charset="-128"/>
            </a:rPr>
            <a:t>- </a:t>
          </a:r>
          <a:r>
            <a:rPr lang="en-US" altLang="en-US" sz="2400" dirty="0">
              <a:latin typeface="Avenir Book" panose="02000503020000020003" pitchFamily="2" charset="0"/>
              <a:ea typeface="ＭＳ Ｐゴシック" charset="-128"/>
            </a:rPr>
            <a:t>Analysis of concepts such as privacy, personal identity,  humanness</a:t>
          </a:r>
        </a:p>
        <a:p>
          <a:pPr algn="l">
            <a:buFont typeface="Arial" charset="0"/>
            <a:buChar char="•"/>
          </a:pPr>
          <a:r>
            <a:rPr lang="en-US" altLang="en-US" sz="2400" dirty="0">
              <a:latin typeface="Avenir Book" panose="02000503020000020003" pitchFamily="2" charset="0"/>
              <a:ea typeface="ＭＳ Ｐゴシック" charset="-128"/>
            </a:rPr>
            <a:t>- Critical examination of conceptual assumptions and scientific interpretations</a:t>
          </a:r>
        </a:p>
        <a:p>
          <a:pPr algn="l">
            <a:buFont typeface="Arial" charset="0"/>
            <a:buChar char="•"/>
          </a:pPr>
          <a:endParaRPr lang="en-GB" sz="1700" dirty="0">
            <a:latin typeface="Avenir Book" panose="02000503020000020003" pitchFamily="2" charset="0"/>
          </a:endParaRPr>
        </a:p>
      </dgm:t>
    </dgm:pt>
    <dgm:pt modelId="{C8D214D3-E8A8-1F45-BCCF-7E18EB42E8D8}" type="parTrans" cxnId="{689F614C-8DBC-8145-93B6-B1DD26C4EDDB}">
      <dgm:prSet/>
      <dgm:spPr>
        <a:solidFill>
          <a:srgbClr val="FFF200"/>
        </a:solidFill>
      </dgm:spPr>
      <dgm:t>
        <a:bodyPr/>
        <a:lstStyle/>
        <a:p>
          <a:endParaRPr lang="en-GB"/>
        </a:p>
      </dgm:t>
    </dgm:pt>
    <dgm:pt modelId="{71E0ACC1-2709-F840-B57B-DC5DB4427DBF}" type="sibTrans" cxnId="{689F614C-8DBC-8145-93B6-B1DD26C4EDDB}">
      <dgm:prSet/>
      <dgm:spPr/>
      <dgm:t>
        <a:bodyPr/>
        <a:lstStyle/>
        <a:p>
          <a:endParaRPr lang="en-GB"/>
        </a:p>
      </dgm:t>
    </dgm:pt>
    <dgm:pt modelId="{4B2B5E43-1F85-F843-A07A-387F0CBFBD3C}" type="pres">
      <dgm:prSet presAssocID="{9D88CE84-C883-E345-9129-9413CFCAAB9B}" presName="Name0" presStyleCnt="0">
        <dgm:presLayoutVars>
          <dgm:chPref val="1"/>
          <dgm:dir/>
          <dgm:animOne val="branch"/>
          <dgm:animLvl val="lvl"/>
          <dgm:resizeHandles val="exact"/>
        </dgm:presLayoutVars>
      </dgm:prSet>
      <dgm:spPr/>
    </dgm:pt>
    <dgm:pt modelId="{F1C45231-9459-E143-92B0-A3E3B8CDB2A1}" type="pres">
      <dgm:prSet presAssocID="{8C0F80C2-3E12-D34C-A9B5-7002EDA1FB42}" presName="root1" presStyleCnt="0"/>
      <dgm:spPr/>
    </dgm:pt>
    <dgm:pt modelId="{90FFA648-104F-9644-BB11-CABADD595B1E}" type="pres">
      <dgm:prSet presAssocID="{8C0F80C2-3E12-D34C-A9B5-7002EDA1FB42}" presName="LevelOneTextNode" presStyleLbl="node0" presStyleIdx="0" presStyleCnt="1">
        <dgm:presLayoutVars>
          <dgm:chPref val="3"/>
        </dgm:presLayoutVars>
      </dgm:prSet>
      <dgm:spPr/>
    </dgm:pt>
    <dgm:pt modelId="{575E85B0-7AFE-E642-BA91-96302E1F93FB}" type="pres">
      <dgm:prSet presAssocID="{8C0F80C2-3E12-D34C-A9B5-7002EDA1FB42}" presName="level2hierChild" presStyleCnt="0"/>
      <dgm:spPr/>
    </dgm:pt>
    <dgm:pt modelId="{EC2EA5C5-61F9-9B43-889C-9197D77B1723}" type="pres">
      <dgm:prSet presAssocID="{48CE494C-50CF-C043-ABB8-E3C113776112}" presName="conn2-1" presStyleLbl="parChTrans1D2" presStyleIdx="0" presStyleCnt="3"/>
      <dgm:spPr/>
    </dgm:pt>
    <dgm:pt modelId="{AA03537C-164C-174D-B7BA-C460018C8BAD}" type="pres">
      <dgm:prSet presAssocID="{48CE494C-50CF-C043-ABB8-E3C113776112}" presName="connTx" presStyleLbl="parChTrans1D2" presStyleIdx="0" presStyleCnt="3"/>
      <dgm:spPr/>
    </dgm:pt>
    <dgm:pt modelId="{10DA3E82-BB56-594E-9C79-95F39B4D03DC}" type="pres">
      <dgm:prSet presAssocID="{88AD0AB0-5665-9642-9161-3F21F9C2A200}" presName="root2" presStyleCnt="0"/>
      <dgm:spPr/>
    </dgm:pt>
    <dgm:pt modelId="{E93EC4CC-F932-B247-8A6E-44E981906A59}" type="pres">
      <dgm:prSet presAssocID="{88AD0AB0-5665-9642-9161-3F21F9C2A200}" presName="LevelTwoTextNode" presStyleLbl="node2" presStyleIdx="0" presStyleCnt="3" custScaleX="193707" custScaleY="148293" custLinFactNeighborX="-12">
        <dgm:presLayoutVars>
          <dgm:chPref val="3"/>
        </dgm:presLayoutVars>
      </dgm:prSet>
      <dgm:spPr/>
    </dgm:pt>
    <dgm:pt modelId="{7E255278-8442-7847-B53B-8BF13F506DB7}" type="pres">
      <dgm:prSet presAssocID="{88AD0AB0-5665-9642-9161-3F21F9C2A200}" presName="level3hierChild" presStyleCnt="0"/>
      <dgm:spPr/>
    </dgm:pt>
    <dgm:pt modelId="{1396695E-7136-8A4B-AD0B-7BA6955E30A9}" type="pres">
      <dgm:prSet presAssocID="{A2BCD38D-0646-B541-9BEF-2CC1DA81D7CE}" presName="conn2-1" presStyleLbl="parChTrans1D2" presStyleIdx="1" presStyleCnt="3"/>
      <dgm:spPr/>
    </dgm:pt>
    <dgm:pt modelId="{DBE50C2E-5434-2541-8733-BA931ED2B71F}" type="pres">
      <dgm:prSet presAssocID="{A2BCD38D-0646-B541-9BEF-2CC1DA81D7CE}" presName="connTx" presStyleLbl="parChTrans1D2" presStyleIdx="1" presStyleCnt="3"/>
      <dgm:spPr/>
    </dgm:pt>
    <dgm:pt modelId="{954C8E3E-A29B-3E41-A272-C53409EC7759}" type="pres">
      <dgm:prSet presAssocID="{0DDBB5EA-22F9-2447-BEE9-D0EE134BB591}" presName="root2" presStyleCnt="0"/>
      <dgm:spPr/>
    </dgm:pt>
    <dgm:pt modelId="{152B1638-700F-5340-BC5B-BC978B77BD32}" type="pres">
      <dgm:prSet presAssocID="{0DDBB5EA-22F9-2447-BEE9-D0EE134BB591}" presName="LevelTwoTextNode" presStyleLbl="node2" presStyleIdx="1" presStyleCnt="3" custScaleX="193707" custScaleY="119417" custLinFactNeighborX="-12">
        <dgm:presLayoutVars>
          <dgm:chPref val="3"/>
        </dgm:presLayoutVars>
      </dgm:prSet>
      <dgm:spPr/>
    </dgm:pt>
    <dgm:pt modelId="{9CA375D4-AEA2-F04C-AF5A-9BDA431FB48C}" type="pres">
      <dgm:prSet presAssocID="{0DDBB5EA-22F9-2447-BEE9-D0EE134BB591}" presName="level3hierChild" presStyleCnt="0"/>
      <dgm:spPr/>
    </dgm:pt>
    <dgm:pt modelId="{7D65241C-9475-4042-9F21-B1FB0B3A0F40}" type="pres">
      <dgm:prSet presAssocID="{C8D214D3-E8A8-1F45-BCCF-7E18EB42E8D8}" presName="conn2-1" presStyleLbl="parChTrans1D2" presStyleIdx="2" presStyleCnt="3"/>
      <dgm:spPr/>
    </dgm:pt>
    <dgm:pt modelId="{DEAE1B15-53E2-0D40-81D9-707A3EB227FB}" type="pres">
      <dgm:prSet presAssocID="{C8D214D3-E8A8-1F45-BCCF-7E18EB42E8D8}" presName="connTx" presStyleLbl="parChTrans1D2" presStyleIdx="2" presStyleCnt="3"/>
      <dgm:spPr/>
    </dgm:pt>
    <dgm:pt modelId="{E6B1B245-4B88-944C-BF81-9419A65333FC}" type="pres">
      <dgm:prSet presAssocID="{171F3EC7-1C9F-F440-9930-84C9C457A8D8}" presName="root2" presStyleCnt="0"/>
      <dgm:spPr/>
    </dgm:pt>
    <dgm:pt modelId="{38C7846F-DCFE-6B44-99E9-4B3581BE3010}" type="pres">
      <dgm:prSet presAssocID="{171F3EC7-1C9F-F440-9930-84C9C457A8D8}" presName="LevelTwoTextNode" presStyleLbl="node2" presStyleIdx="2" presStyleCnt="3" custScaleX="193707" custScaleY="182932">
        <dgm:presLayoutVars>
          <dgm:chPref val="3"/>
        </dgm:presLayoutVars>
      </dgm:prSet>
      <dgm:spPr/>
    </dgm:pt>
    <dgm:pt modelId="{8D1FDDBC-C5A4-944E-B3A2-CB2EBC840BE4}" type="pres">
      <dgm:prSet presAssocID="{171F3EC7-1C9F-F440-9930-84C9C457A8D8}" presName="level3hierChild" presStyleCnt="0"/>
      <dgm:spPr/>
    </dgm:pt>
  </dgm:ptLst>
  <dgm:cxnLst>
    <dgm:cxn modelId="{25F41218-A183-AC4E-B07A-E6AFE7A02EC3}" type="presOf" srcId="{0DDBB5EA-22F9-2447-BEE9-D0EE134BB591}" destId="{152B1638-700F-5340-BC5B-BC978B77BD32}" srcOrd="0" destOrd="0" presId="urn:microsoft.com/office/officeart/2008/layout/HorizontalMultiLevelHierarchy"/>
    <dgm:cxn modelId="{B6A47741-0C1B-0448-A835-B8FE8718C43E}" type="presOf" srcId="{C8D214D3-E8A8-1F45-BCCF-7E18EB42E8D8}" destId="{7D65241C-9475-4042-9F21-B1FB0B3A0F40}" srcOrd="0" destOrd="0" presId="urn:microsoft.com/office/officeart/2008/layout/HorizontalMultiLevelHierarchy"/>
    <dgm:cxn modelId="{ED8C494A-F825-5145-AB5A-EA32264678E8}" srcId="{8C0F80C2-3E12-D34C-A9B5-7002EDA1FB42}" destId="{0DDBB5EA-22F9-2447-BEE9-D0EE134BB591}" srcOrd="1" destOrd="0" parTransId="{A2BCD38D-0646-B541-9BEF-2CC1DA81D7CE}" sibTransId="{6B3B2474-EB6E-E149-9185-F2DC224D6099}"/>
    <dgm:cxn modelId="{6FFE5C4A-44E8-0C4E-BD88-BA0966CCEECA}" type="presOf" srcId="{A2BCD38D-0646-B541-9BEF-2CC1DA81D7CE}" destId="{1396695E-7136-8A4B-AD0B-7BA6955E30A9}" srcOrd="0" destOrd="0" presId="urn:microsoft.com/office/officeart/2008/layout/HorizontalMultiLevelHierarchy"/>
    <dgm:cxn modelId="{689F614C-8DBC-8145-93B6-B1DD26C4EDDB}" srcId="{8C0F80C2-3E12-D34C-A9B5-7002EDA1FB42}" destId="{171F3EC7-1C9F-F440-9930-84C9C457A8D8}" srcOrd="2" destOrd="0" parTransId="{C8D214D3-E8A8-1F45-BCCF-7E18EB42E8D8}" sibTransId="{71E0ACC1-2709-F840-B57B-DC5DB4427DBF}"/>
    <dgm:cxn modelId="{72F1196B-2B68-654D-A84B-8B2BC339E953}" type="presOf" srcId="{9D88CE84-C883-E345-9129-9413CFCAAB9B}" destId="{4B2B5E43-1F85-F843-A07A-387F0CBFBD3C}" srcOrd="0" destOrd="0" presId="urn:microsoft.com/office/officeart/2008/layout/HorizontalMultiLevelHierarchy"/>
    <dgm:cxn modelId="{EAFC936C-B750-EB4D-851F-AFC969C2657B}" type="presOf" srcId="{171F3EC7-1C9F-F440-9930-84C9C457A8D8}" destId="{38C7846F-DCFE-6B44-99E9-4B3581BE3010}" srcOrd="0" destOrd="0" presId="urn:microsoft.com/office/officeart/2008/layout/HorizontalMultiLevelHierarchy"/>
    <dgm:cxn modelId="{4A4D007C-A237-EB4D-8975-488A0E3478CD}" srcId="{9D88CE84-C883-E345-9129-9413CFCAAB9B}" destId="{8C0F80C2-3E12-D34C-A9B5-7002EDA1FB42}" srcOrd="0" destOrd="0" parTransId="{FE678331-C06E-A64B-A665-66C2604E07C7}" sibTransId="{182CA6F7-33AB-7D4E-8B90-F45C57716CDB}"/>
    <dgm:cxn modelId="{71992A81-36A1-AA40-8508-4219C4504003}" type="presOf" srcId="{8C0F80C2-3E12-D34C-A9B5-7002EDA1FB42}" destId="{90FFA648-104F-9644-BB11-CABADD595B1E}" srcOrd="0" destOrd="0" presId="urn:microsoft.com/office/officeart/2008/layout/HorizontalMultiLevelHierarchy"/>
    <dgm:cxn modelId="{0F7ADF82-27BC-FF48-BA47-6545B3AA5CBE}" type="presOf" srcId="{88AD0AB0-5665-9642-9161-3F21F9C2A200}" destId="{E93EC4CC-F932-B247-8A6E-44E981906A59}" srcOrd="0" destOrd="0" presId="urn:microsoft.com/office/officeart/2008/layout/HorizontalMultiLevelHierarchy"/>
    <dgm:cxn modelId="{B87F9FB2-04C8-FB49-9879-8CF282395DDC}" type="presOf" srcId="{C8D214D3-E8A8-1F45-BCCF-7E18EB42E8D8}" destId="{DEAE1B15-53E2-0D40-81D9-707A3EB227FB}" srcOrd="1" destOrd="0" presId="urn:microsoft.com/office/officeart/2008/layout/HorizontalMultiLevelHierarchy"/>
    <dgm:cxn modelId="{09CBC7B2-DD65-2249-8954-0BDC4613AD75}" type="presOf" srcId="{A2BCD38D-0646-B541-9BEF-2CC1DA81D7CE}" destId="{DBE50C2E-5434-2541-8733-BA931ED2B71F}" srcOrd="1" destOrd="0" presId="urn:microsoft.com/office/officeart/2008/layout/HorizontalMultiLevelHierarchy"/>
    <dgm:cxn modelId="{1082D1BC-273A-6945-9B23-73B3730F8A1E}" type="presOf" srcId="{48CE494C-50CF-C043-ABB8-E3C113776112}" destId="{AA03537C-164C-174D-B7BA-C460018C8BAD}" srcOrd="1" destOrd="0" presId="urn:microsoft.com/office/officeart/2008/layout/HorizontalMultiLevelHierarchy"/>
    <dgm:cxn modelId="{0F5619E0-2C9C-E542-B035-90D2679513F4}" srcId="{8C0F80C2-3E12-D34C-A9B5-7002EDA1FB42}" destId="{88AD0AB0-5665-9642-9161-3F21F9C2A200}" srcOrd="0" destOrd="0" parTransId="{48CE494C-50CF-C043-ABB8-E3C113776112}" sibTransId="{8F592414-C3D6-CF4A-820E-384ED40C6BD5}"/>
    <dgm:cxn modelId="{F65ECFF9-AC44-A142-92A4-173B0181470C}" type="presOf" srcId="{48CE494C-50CF-C043-ABB8-E3C113776112}" destId="{EC2EA5C5-61F9-9B43-889C-9197D77B1723}" srcOrd="0" destOrd="0" presId="urn:microsoft.com/office/officeart/2008/layout/HorizontalMultiLevelHierarchy"/>
    <dgm:cxn modelId="{D05B1508-5CAB-0F4E-9EB1-7CE5A463F587}" type="presParOf" srcId="{4B2B5E43-1F85-F843-A07A-387F0CBFBD3C}" destId="{F1C45231-9459-E143-92B0-A3E3B8CDB2A1}" srcOrd="0" destOrd="0" presId="urn:microsoft.com/office/officeart/2008/layout/HorizontalMultiLevelHierarchy"/>
    <dgm:cxn modelId="{026AA691-74FC-504E-8C10-A0F71C35925B}" type="presParOf" srcId="{F1C45231-9459-E143-92B0-A3E3B8CDB2A1}" destId="{90FFA648-104F-9644-BB11-CABADD595B1E}" srcOrd="0" destOrd="0" presId="urn:microsoft.com/office/officeart/2008/layout/HorizontalMultiLevelHierarchy"/>
    <dgm:cxn modelId="{852A6384-7758-024E-8B9E-F57F5D6223D6}" type="presParOf" srcId="{F1C45231-9459-E143-92B0-A3E3B8CDB2A1}" destId="{575E85B0-7AFE-E642-BA91-96302E1F93FB}" srcOrd="1" destOrd="0" presId="urn:microsoft.com/office/officeart/2008/layout/HorizontalMultiLevelHierarchy"/>
    <dgm:cxn modelId="{C34D5CDA-8248-084A-996E-1AFDDB0AFC77}" type="presParOf" srcId="{575E85B0-7AFE-E642-BA91-96302E1F93FB}" destId="{EC2EA5C5-61F9-9B43-889C-9197D77B1723}" srcOrd="0" destOrd="0" presId="urn:microsoft.com/office/officeart/2008/layout/HorizontalMultiLevelHierarchy"/>
    <dgm:cxn modelId="{A2CE16BF-B09C-8A46-AE7B-699EFF38DA0B}" type="presParOf" srcId="{EC2EA5C5-61F9-9B43-889C-9197D77B1723}" destId="{AA03537C-164C-174D-B7BA-C460018C8BAD}" srcOrd="0" destOrd="0" presId="urn:microsoft.com/office/officeart/2008/layout/HorizontalMultiLevelHierarchy"/>
    <dgm:cxn modelId="{9213A187-775B-CD45-9FA3-1EE6FFC87A52}" type="presParOf" srcId="{575E85B0-7AFE-E642-BA91-96302E1F93FB}" destId="{10DA3E82-BB56-594E-9C79-95F39B4D03DC}" srcOrd="1" destOrd="0" presId="urn:microsoft.com/office/officeart/2008/layout/HorizontalMultiLevelHierarchy"/>
    <dgm:cxn modelId="{E5587455-48B2-0A48-80A2-FABEB564EA34}" type="presParOf" srcId="{10DA3E82-BB56-594E-9C79-95F39B4D03DC}" destId="{E93EC4CC-F932-B247-8A6E-44E981906A59}" srcOrd="0" destOrd="0" presId="urn:microsoft.com/office/officeart/2008/layout/HorizontalMultiLevelHierarchy"/>
    <dgm:cxn modelId="{EFD18500-4476-A747-A5AD-1684400F9A6D}" type="presParOf" srcId="{10DA3E82-BB56-594E-9C79-95F39B4D03DC}" destId="{7E255278-8442-7847-B53B-8BF13F506DB7}" srcOrd="1" destOrd="0" presId="urn:microsoft.com/office/officeart/2008/layout/HorizontalMultiLevelHierarchy"/>
    <dgm:cxn modelId="{95C244CD-7412-F045-ACC7-78A7CBEA48D2}" type="presParOf" srcId="{575E85B0-7AFE-E642-BA91-96302E1F93FB}" destId="{1396695E-7136-8A4B-AD0B-7BA6955E30A9}" srcOrd="2" destOrd="0" presId="urn:microsoft.com/office/officeart/2008/layout/HorizontalMultiLevelHierarchy"/>
    <dgm:cxn modelId="{9F6FEA06-A8EC-9A4E-86FA-93CC56759576}" type="presParOf" srcId="{1396695E-7136-8A4B-AD0B-7BA6955E30A9}" destId="{DBE50C2E-5434-2541-8733-BA931ED2B71F}" srcOrd="0" destOrd="0" presId="urn:microsoft.com/office/officeart/2008/layout/HorizontalMultiLevelHierarchy"/>
    <dgm:cxn modelId="{1F9F4945-D1BA-A84D-9615-30637685E334}" type="presParOf" srcId="{575E85B0-7AFE-E642-BA91-96302E1F93FB}" destId="{954C8E3E-A29B-3E41-A272-C53409EC7759}" srcOrd="3" destOrd="0" presId="urn:microsoft.com/office/officeart/2008/layout/HorizontalMultiLevelHierarchy"/>
    <dgm:cxn modelId="{20BF3A6E-D631-F744-A7F1-9C52F0A39AD0}" type="presParOf" srcId="{954C8E3E-A29B-3E41-A272-C53409EC7759}" destId="{152B1638-700F-5340-BC5B-BC978B77BD32}" srcOrd="0" destOrd="0" presId="urn:microsoft.com/office/officeart/2008/layout/HorizontalMultiLevelHierarchy"/>
    <dgm:cxn modelId="{8D1BC183-0132-7846-88A7-2614DFE6EB78}" type="presParOf" srcId="{954C8E3E-A29B-3E41-A272-C53409EC7759}" destId="{9CA375D4-AEA2-F04C-AF5A-9BDA431FB48C}" srcOrd="1" destOrd="0" presId="urn:microsoft.com/office/officeart/2008/layout/HorizontalMultiLevelHierarchy"/>
    <dgm:cxn modelId="{67975450-FB37-9443-84A8-2AE2302A5F05}" type="presParOf" srcId="{575E85B0-7AFE-E642-BA91-96302E1F93FB}" destId="{7D65241C-9475-4042-9F21-B1FB0B3A0F40}" srcOrd="4" destOrd="0" presId="urn:microsoft.com/office/officeart/2008/layout/HorizontalMultiLevelHierarchy"/>
    <dgm:cxn modelId="{7CF73EFC-35DC-E746-A7B2-8F85975E5D26}" type="presParOf" srcId="{7D65241C-9475-4042-9F21-B1FB0B3A0F40}" destId="{DEAE1B15-53E2-0D40-81D9-707A3EB227FB}" srcOrd="0" destOrd="0" presId="urn:microsoft.com/office/officeart/2008/layout/HorizontalMultiLevelHierarchy"/>
    <dgm:cxn modelId="{0E038F8A-C125-E94B-912B-202CC2F7D8C1}" type="presParOf" srcId="{575E85B0-7AFE-E642-BA91-96302E1F93FB}" destId="{E6B1B245-4B88-944C-BF81-9419A65333FC}" srcOrd="5" destOrd="0" presId="urn:microsoft.com/office/officeart/2008/layout/HorizontalMultiLevelHierarchy"/>
    <dgm:cxn modelId="{7605AC2F-EFC3-5C49-8AF0-8BAF220CD1A8}" type="presParOf" srcId="{E6B1B245-4B88-944C-BF81-9419A65333FC}" destId="{38C7846F-DCFE-6B44-99E9-4B3581BE3010}" srcOrd="0" destOrd="0" presId="urn:microsoft.com/office/officeart/2008/layout/HorizontalMultiLevelHierarchy"/>
    <dgm:cxn modelId="{EDD22B08-2AC2-7B42-85B4-6A987B5C32DA}" type="presParOf" srcId="{E6B1B245-4B88-944C-BF81-9419A65333FC}" destId="{8D1FDDBC-C5A4-944E-B3A2-CB2EBC840BE4}"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AF02DE-6961-2945-A21A-B0D13385CD83}">
      <dsp:nvSpPr>
        <dsp:cNvPr id="0" name=""/>
        <dsp:cNvSpPr/>
      </dsp:nvSpPr>
      <dsp:spPr>
        <a:xfrm>
          <a:off x="9242" y="1070709"/>
          <a:ext cx="5524797" cy="220991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SE" sz="3000" kern="1200" dirty="0"/>
            <a:t>Conversations about ethical and societal considerations and impacts</a:t>
          </a:r>
        </a:p>
      </dsp:txBody>
      <dsp:txXfrm>
        <a:off x="1114202" y="1070709"/>
        <a:ext cx="3314878" cy="2209919"/>
      </dsp:txXfrm>
    </dsp:sp>
    <dsp:sp modelId="{8BD7AF0A-5E66-F048-97BD-A2B3724FE8B3}">
      <dsp:nvSpPr>
        <dsp:cNvPr id="0" name=""/>
        <dsp:cNvSpPr/>
      </dsp:nvSpPr>
      <dsp:spPr>
        <a:xfrm>
          <a:off x="4981560" y="1070709"/>
          <a:ext cx="5524797" cy="2209919"/>
        </a:xfrm>
        <a:prstGeom prst="chevron">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SE" sz="3000" kern="1200" dirty="0"/>
            <a:t>neuroethics</a:t>
          </a:r>
        </a:p>
      </dsp:txBody>
      <dsp:txXfrm>
        <a:off x="6086520" y="1070709"/>
        <a:ext cx="3314878" cy="2209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3A925-F475-B644-8AE1-F41B5D1F2BF1}">
      <dsp:nvSpPr>
        <dsp:cNvPr id="0" name=""/>
        <dsp:cNvSpPr/>
      </dsp:nvSpPr>
      <dsp:spPr>
        <a:xfrm>
          <a:off x="0" y="0"/>
          <a:ext cx="114572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BD7D7E-9198-E84A-B121-0EDF2B570D55}">
      <dsp:nvSpPr>
        <dsp:cNvPr id="0" name=""/>
        <dsp:cNvSpPr/>
      </dsp:nvSpPr>
      <dsp:spPr>
        <a:xfrm>
          <a:off x="0" y="0"/>
          <a:ext cx="3074906" cy="604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GB" sz="3200" kern="1200" dirty="0">
              <a:solidFill>
                <a:srgbClr val="828780"/>
              </a:solidFill>
              <a:latin typeface="Merriweather"/>
              <a:ea typeface="Merriweather"/>
              <a:cs typeface="Merriweather"/>
              <a:sym typeface="Merriweather"/>
            </a:rPr>
            <a:t>What is </a:t>
          </a:r>
          <a:r>
            <a:rPr lang="en-GB" sz="3200" kern="1200" dirty="0" err="1">
              <a:solidFill>
                <a:srgbClr val="828780"/>
              </a:solidFill>
              <a:latin typeface="Merriweather"/>
              <a:ea typeface="Merriweather"/>
              <a:cs typeface="Merriweather"/>
              <a:sym typeface="Merriweather"/>
            </a:rPr>
            <a:t>neuroethics</a:t>
          </a:r>
          <a:r>
            <a:rPr lang="en-GB" sz="3200" kern="1200" dirty="0">
              <a:solidFill>
                <a:srgbClr val="828780"/>
              </a:solidFill>
              <a:latin typeface="Merriweather"/>
              <a:ea typeface="Merriweather"/>
              <a:cs typeface="Merriweather"/>
              <a:sym typeface="Merriweather"/>
            </a:rPr>
            <a:t>?</a:t>
          </a:r>
          <a:br>
            <a:rPr lang="en-GB" sz="3200" kern="1200" dirty="0">
              <a:solidFill>
                <a:srgbClr val="828780"/>
              </a:solidFill>
              <a:latin typeface="Proxima Nova"/>
              <a:ea typeface="Proxima Nova"/>
              <a:cs typeface="Proxima Nova"/>
              <a:sym typeface="Proxima Nova"/>
            </a:rPr>
          </a:br>
          <a:endParaRPr lang="en-GB" sz="3200" b="1" kern="1200" dirty="0">
            <a:solidFill>
              <a:schemeClr val="accent5"/>
            </a:solidFill>
          </a:endParaRPr>
        </a:p>
      </dsp:txBody>
      <dsp:txXfrm>
        <a:off x="0" y="0"/>
        <a:ext cx="3074906" cy="6048672"/>
      </dsp:txXfrm>
    </dsp:sp>
    <dsp:sp modelId="{6A05CCA8-A869-6840-B898-8EDEC01B4843}">
      <dsp:nvSpPr>
        <dsp:cNvPr id="0" name=""/>
        <dsp:cNvSpPr/>
      </dsp:nvSpPr>
      <dsp:spPr>
        <a:xfrm>
          <a:off x="3185053" y="504054"/>
          <a:ext cx="8255663" cy="1699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GB" sz="2400" kern="1200" dirty="0">
              <a:latin typeface="+mn-lt"/>
            </a:rPr>
            <a:t>Addresses scientific, philosophical, ELSI questions raised by neuroscience and related technologies</a:t>
          </a:r>
          <a:endParaRPr lang="en-GB" sz="2400" kern="1200" dirty="0">
            <a:solidFill>
              <a:schemeClr val="bg2">
                <a:lumMod val="25000"/>
              </a:schemeClr>
            </a:solidFill>
            <a:latin typeface="+mn-lt"/>
          </a:endParaRPr>
        </a:p>
      </dsp:txBody>
      <dsp:txXfrm>
        <a:off x="3185053" y="504054"/>
        <a:ext cx="8255663" cy="1699002"/>
      </dsp:txXfrm>
    </dsp:sp>
    <dsp:sp modelId="{6126D1AA-A20D-AF4B-BCBA-E1E10620D2AF}">
      <dsp:nvSpPr>
        <dsp:cNvPr id="0" name=""/>
        <dsp:cNvSpPr/>
      </dsp:nvSpPr>
      <dsp:spPr>
        <a:xfrm>
          <a:off x="3074906" y="1942492"/>
          <a:ext cx="622989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AA7032-345F-914D-A1F5-D9C439189118}">
      <dsp:nvSpPr>
        <dsp:cNvPr id="0" name=""/>
        <dsp:cNvSpPr/>
      </dsp:nvSpPr>
      <dsp:spPr>
        <a:xfrm>
          <a:off x="3191717" y="2234760"/>
          <a:ext cx="6113087" cy="236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endParaRPr lang="en-GB" sz="2000" kern="1200" dirty="0">
            <a:latin typeface="Avenir Book" panose="02000503020000020003" pitchFamily="2" charset="0"/>
          </a:endParaRPr>
        </a:p>
      </dsp:txBody>
      <dsp:txXfrm>
        <a:off x="3191717" y="2234760"/>
        <a:ext cx="6113087" cy="2369375"/>
      </dsp:txXfrm>
    </dsp:sp>
    <dsp:sp modelId="{E048D49B-F04A-7E48-A6BB-F086E5211795}">
      <dsp:nvSpPr>
        <dsp:cNvPr id="0" name=""/>
        <dsp:cNvSpPr/>
      </dsp:nvSpPr>
      <dsp:spPr>
        <a:xfrm>
          <a:off x="3074906" y="4410388"/>
          <a:ext cx="622989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6DBFB0-97F4-2042-8581-F8856DCB2952}">
      <dsp:nvSpPr>
        <dsp:cNvPr id="0" name=""/>
        <dsp:cNvSpPr/>
      </dsp:nvSpPr>
      <dsp:spPr>
        <a:xfrm>
          <a:off x="3191717" y="4581393"/>
          <a:ext cx="6097499" cy="1294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latin typeface="+mn-lt"/>
            </a:rPr>
            <a:t>M</a:t>
          </a:r>
          <a:r>
            <a:rPr lang="en-SE" sz="2400" kern="1200" dirty="0">
              <a:latin typeface="+mn-lt"/>
            </a:rPr>
            <a:t>ulti and interdisciplinary</a:t>
          </a:r>
          <a:endParaRPr lang="en-GB" sz="2400" kern="1200" dirty="0">
            <a:latin typeface="+mn-lt"/>
          </a:endParaRPr>
        </a:p>
      </dsp:txBody>
      <dsp:txXfrm>
        <a:off x="3191717" y="4581393"/>
        <a:ext cx="6097499" cy="1294438"/>
      </dsp:txXfrm>
    </dsp:sp>
    <dsp:sp modelId="{59AFD1BB-5AA5-8845-8515-F01C1C155C04}">
      <dsp:nvSpPr>
        <dsp:cNvPr id="0" name=""/>
        <dsp:cNvSpPr/>
      </dsp:nvSpPr>
      <dsp:spPr>
        <a:xfrm>
          <a:off x="3074906" y="5875832"/>
          <a:ext cx="622989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5241C-9475-4042-9F21-B1FB0B3A0F40}">
      <dsp:nvSpPr>
        <dsp:cNvPr id="0" name=""/>
        <dsp:cNvSpPr/>
      </dsp:nvSpPr>
      <dsp:spPr>
        <a:xfrm>
          <a:off x="1197817" y="3024336"/>
          <a:ext cx="752434" cy="1822073"/>
        </a:xfrm>
        <a:custGeom>
          <a:avLst/>
          <a:gdLst/>
          <a:ahLst/>
          <a:cxnLst/>
          <a:rect l="0" t="0" r="0" b="0"/>
          <a:pathLst>
            <a:path>
              <a:moveTo>
                <a:pt x="0" y="0"/>
              </a:moveTo>
              <a:lnTo>
                <a:pt x="376217" y="0"/>
              </a:lnTo>
              <a:lnTo>
                <a:pt x="376217" y="1822073"/>
              </a:lnTo>
              <a:lnTo>
                <a:pt x="752434" y="18220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1524752" y="3886089"/>
        <a:ext cx="98566" cy="98566"/>
      </dsp:txXfrm>
    </dsp:sp>
    <dsp:sp modelId="{1396695E-7136-8A4B-AD0B-7BA6955E30A9}">
      <dsp:nvSpPr>
        <dsp:cNvPr id="0" name=""/>
        <dsp:cNvSpPr/>
      </dsp:nvSpPr>
      <dsp:spPr>
        <a:xfrm>
          <a:off x="1197817" y="2825680"/>
          <a:ext cx="751983" cy="198655"/>
        </a:xfrm>
        <a:custGeom>
          <a:avLst/>
          <a:gdLst/>
          <a:ahLst/>
          <a:cxnLst/>
          <a:rect l="0" t="0" r="0" b="0"/>
          <a:pathLst>
            <a:path>
              <a:moveTo>
                <a:pt x="0" y="198655"/>
              </a:moveTo>
              <a:lnTo>
                <a:pt x="375991" y="198655"/>
              </a:lnTo>
              <a:lnTo>
                <a:pt x="375991" y="0"/>
              </a:lnTo>
              <a:lnTo>
                <a:pt x="75198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54365" y="2905563"/>
        <a:ext cx="38889" cy="38889"/>
      </dsp:txXfrm>
    </dsp:sp>
    <dsp:sp modelId="{EC2EA5C5-61F9-9B43-889C-9197D77B1723}">
      <dsp:nvSpPr>
        <dsp:cNvPr id="0" name=""/>
        <dsp:cNvSpPr/>
      </dsp:nvSpPr>
      <dsp:spPr>
        <a:xfrm>
          <a:off x="1197817" y="1003607"/>
          <a:ext cx="751983" cy="2020728"/>
        </a:xfrm>
        <a:custGeom>
          <a:avLst/>
          <a:gdLst/>
          <a:ahLst/>
          <a:cxnLst/>
          <a:rect l="0" t="0" r="0" b="0"/>
          <a:pathLst>
            <a:path>
              <a:moveTo>
                <a:pt x="0" y="2020728"/>
              </a:moveTo>
              <a:lnTo>
                <a:pt x="375991" y="2020728"/>
              </a:lnTo>
              <a:lnTo>
                <a:pt x="375991" y="0"/>
              </a:lnTo>
              <a:lnTo>
                <a:pt x="75198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rtl="0">
            <a:lnSpc>
              <a:spcPct val="90000"/>
            </a:lnSpc>
            <a:spcBef>
              <a:spcPct val="0"/>
            </a:spcBef>
            <a:spcAft>
              <a:spcPct val="35000"/>
            </a:spcAft>
            <a:buNone/>
          </a:pPr>
          <a:endParaRPr lang="en-GB" sz="700" kern="1200"/>
        </a:p>
      </dsp:txBody>
      <dsp:txXfrm>
        <a:off x="1519906" y="1960068"/>
        <a:ext cx="107805" cy="107805"/>
      </dsp:txXfrm>
    </dsp:sp>
    <dsp:sp modelId="{90FFA648-104F-9644-BB11-CABADD595B1E}">
      <dsp:nvSpPr>
        <dsp:cNvPr id="0" name=""/>
        <dsp:cNvSpPr/>
      </dsp:nvSpPr>
      <dsp:spPr>
        <a:xfrm rot="16200000">
          <a:off x="-2394116" y="2450833"/>
          <a:ext cx="6036863" cy="1147004"/>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rtl="0">
            <a:lnSpc>
              <a:spcPct val="90000"/>
            </a:lnSpc>
            <a:spcBef>
              <a:spcPct val="0"/>
            </a:spcBef>
            <a:spcAft>
              <a:spcPct val="35000"/>
            </a:spcAft>
            <a:buNone/>
          </a:pPr>
          <a:r>
            <a:rPr lang="en-GB" sz="4400" b="1" kern="1200" dirty="0">
              <a:solidFill>
                <a:schemeClr val="bg1"/>
              </a:solidFill>
            </a:rPr>
            <a:t>Neuroethics</a:t>
          </a:r>
        </a:p>
      </dsp:txBody>
      <dsp:txXfrm>
        <a:off x="-2394116" y="2450833"/>
        <a:ext cx="6036863" cy="1147004"/>
      </dsp:txXfrm>
    </dsp:sp>
    <dsp:sp modelId="{E93EC4CC-F932-B247-8A6E-44E981906A59}">
      <dsp:nvSpPr>
        <dsp:cNvPr id="0" name=""/>
        <dsp:cNvSpPr/>
      </dsp:nvSpPr>
      <dsp:spPr>
        <a:xfrm>
          <a:off x="1949801" y="153143"/>
          <a:ext cx="7287593" cy="1700926"/>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GB" sz="2000" kern="1200" dirty="0">
              <a:solidFill>
                <a:schemeClr val="bg2">
                  <a:lumMod val="25000"/>
                </a:schemeClr>
              </a:solidFill>
            </a:rPr>
            <a:t>  - </a:t>
          </a:r>
          <a:r>
            <a:rPr lang="en-GB" sz="2000" kern="1200" dirty="0">
              <a:solidFill>
                <a:schemeClr val="bg1"/>
              </a:solidFill>
            </a:rPr>
            <a:t>U</a:t>
          </a:r>
          <a:r>
            <a:rPr lang="en-GB" sz="2400" kern="1200" dirty="0">
              <a:solidFill>
                <a:schemeClr val="bg1"/>
              </a:solidFill>
              <a:latin typeface="Calibri" panose="020F0502020204030204" pitchFamily="34" charset="0"/>
              <a:cs typeface="Calibri" panose="020F0502020204030204" pitchFamily="34" charset="0"/>
            </a:rPr>
            <a:t>se of ethical theory and reasoning to address a wide range of   issues related to neuroscience and its products</a:t>
          </a:r>
          <a:endParaRPr lang="es-ES_tradnl" sz="2400" kern="1200" dirty="0">
            <a:solidFill>
              <a:schemeClr val="bg1"/>
            </a:solidFill>
            <a:latin typeface="Calibri" panose="020F0502020204030204" pitchFamily="34" charset="0"/>
            <a:cs typeface="Calibri" panose="020F0502020204030204" pitchFamily="34" charset="0"/>
          </a:endParaRPr>
        </a:p>
      </dsp:txBody>
      <dsp:txXfrm>
        <a:off x="1949801" y="153143"/>
        <a:ext cx="7287593" cy="1700926"/>
      </dsp:txXfrm>
    </dsp:sp>
    <dsp:sp modelId="{152B1638-700F-5340-BC5B-BC978B77BD32}">
      <dsp:nvSpPr>
        <dsp:cNvPr id="0" name=""/>
        <dsp:cNvSpPr/>
      </dsp:nvSpPr>
      <dsp:spPr>
        <a:xfrm>
          <a:off x="1949801" y="2140821"/>
          <a:ext cx="7287593" cy="136971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15240" rIns="72000" bIns="15240" numCol="1" spcCol="1270" anchor="ctr" anchorCtr="0">
          <a:noAutofit/>
        </a:bodyPr>
        <a:lstStyle/>
        <a:p>
          <a:pPr marL="0" lvl="0" indent="0" algn="l" defTabSz="1066800">
            <a:lnSpc>
              <a:spcPct val="90000"/>
            </a:lnSpc>
            <a:spcBef>
              <a:spcPct val="0"/>
            </a:spcBef>
            <a:spcAft>
              <a:spcPct val="35000"/>
            </a:spcAft>
            <a:buNone/>
          </a:pPr>
          <a:r>
            <a:rPr lang="en-US" altLang="en-US" sz="2400" kern="1200" dirty="0">
              <a:latin typeface="Calibri" panose="020F0502020204030204" pitchFamily="34" charset="0"/>
              <a:ea typeface="ＭＳ Ｐゴシック" charset="-128"/>
              <a:cs typeface="Calibri" panose="020F0502020204030204" pitchFamily="34" charset="0"/>
            </a:rPr>
            <a:t>- focus on relevant neuroscientific findings inform practical and theoretical issues</a:t>
          </a:r>
        </a:p>
      </dsp:txBody>
      <dsp:txXfrm>
        <a:off x="1949801" y="2140821"/>
        <a:ext cx="7287593" cy="1369717"/>
      </dsp:txXfrm>
    </dsp:sp>
    <dsp:sp modelId="{38C7846F-DCFE-6B44-99E9-4B3581BE3010}">
      <dsp:nvSpPr>
        <dsp:cNvPr id="0" name=""/>
        <dsp:cNvSpPr/>
      </dsp:nvSpPr>
      <dsp:spPr>
        <a:xfrm>
          <a:off x="1950252" y="3797290"/>
          <a:ext cx="7287593" cy="209823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10795" rIns="72000" bIns="10795" numCol="1" spcCol="1270" anchor="ctr" anchorCtr="0">
          <a:noAutofit/>
        </a:bodyPr>
        <a:lstStyle/>
        <a:p>
          <a:pPr marL="0" lvl="0" indent="0" algn="l" defTabSz="755650">
            <a:lnSpc>
              <a:spcPct val="90000"/>
            </a:lnSpc>
            <a:spcBef>
              <a:spcPct val="0"/>
            </a:spcBef>
            <a:spcAft>
              <a:spcPct val="35000"/>
            </a:spcAft>
            <a:buNone/>
          </a:pPr>
          <a:endParaRPr lang="es-ES_tradnl" sz="1700" b="1" kern="1200" dirty="0">
            <a:solidFill>
              <a:srgbClr val="FFF200"/>
            </a:solidFill>
            <a:latin typeface="Avenir Book" panose="02000503020000020003" pitchFamily="2" charset="0"/>
          </a:endParaRPr>
        </a:p>
        <a:p>
          <a:pPr marL="0" lvl="0" indent="0" algn="l" defTabSz="755650">
            <a:lnSpc>
              <a:spcPct val="90000"/>
            </a:lnSpc>
            <a:spcBef>
              <a:spcPct val="0"/>
            </a:spcBef>
            <a:spcAft>
              <a:spcPct val="35000"/>
            </a:spcAft>
            <a:buNone/>
          </a:pPr>
          <a:r>
            <a:rPr lang="es-ES_tradnl" altLang="en-US" sz="1700" b="1" kern="1200" dirty="0">
              <a:solidFill>
                <a:schemeClr val="bg1"/>
              </a:solidFill>
              <a:latin typeface="Avenir Book" panose="02000503020000020003" pitchFamily="2" charset="0"/>
              <a:ea typeface="ＭＳ Ｐゴシック" charset="-128"/>
            </a:rPr>
            <a:t>- </a:t>
          </a:r>
          <a:r>
            <a:rPr lang="en-US" altLang="en-US" sz="2400" kern="1200" dirty="0">
              <a:latin typeface="Avenir Book" panose="02000503020000020003" pitchFamily="2" charset="0"/>
              <a:ea typeface="ＭＳ Ｐゴシック" charset="-128"/>
            </a:rPr>
            <a:t>Analysis of concepts such as privacy, personal identity,  humanness</a:t>
          </a:r>
        </a:p>
        <a:p>
          <a:pPr marL="0" lvl="0" indent="0" algn="l" defTabSz="755650">
            <a:lnSpc>
              <a:spcPct val="90000"/>
            </a:lnSpc>
            <a:spcBef>
              <a:spcPct val="0"/>
            </a:spcBef>
            <a:spcAft>
              <a:spcPct val="35000"/>
            </a:spcAft>
            <a:buFont typeface="Arial" charset="0"/>
            <a:buNone/>
          </a:pPr>
          <a:r>
            <a:rPr lang="en-US" altLang="en-US" sz="2400" kern="1200" dirty="0">
              <a:latin typeface="Avenir Book" panose="02000503020000020003" pitchFamily="2" charset="0"/>
              <a:ea typeface="ＭＳ Ｐゴシック" charset="-128"/>
            </a:rPr>
            <a:t>- Critical examination of conceptual assumptions and scientific interpretations</a:t>
          </a:r>
        </a:p>
        <a:p>
          <a:pPr marL="0" lvl="0" indent="0" algn="l" defTabSz="755650">
            <a:lnSpc>
              <a:spcPct val="90000"/>
            </a:lnSpc>
            <a:spcBef>
              <a:spcPct val="0"/>
            </a:spcBef>
            <a:spcAft>
              <a:spcPct val="35000"/>
            </a:spcAft>
            <a:buFont typeface="Arial" charset="0"/>
            <a:buNone/>
          </a:pPr>
          <a:endParaRPr lang="en-GB" sz="1700" kern="1200" dirty="0">
            <a:latin typeface="Avenir Book" panose="02000503020000020003" pitchFamily="2" charset="0"/>
          </a:endParaRPr>
        </a:p>
      </dsp:txBody>
      <dsp:txXfrm>
        <a:off x="1950252" y="3797290"/>
        <a:ext cx="7287593" cy="209823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3FA30-D472-0642-A369-FEC40AD707EA}" type="datetimeFigureOut">
              <a:rPr lang="en-SE" smtClean="0"/>
              <a:t>2022-10-26</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1D10E-B3E3-5643-B408-3DB648E975D1}" type="slidenum">
              <a:rPr lang="en-SE" smtClean="0"/>
              <a:t>‹#›</a:t>
            </a:fld>
            <a:endParaRPr lang="en-SE"/>
          </a:p>
        </p:txBody>
      </p:sp>
    </p:spTree>
    <p:extLst>
      <p:ext uri="{BB962C8B-B14F-4D97-AF65-F5344CB8AC3E}">
        <p14:creationId xmlns:p14="http://schemas.microsoft.com/office/powerpoint/2010/main" val="144181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43e31b7f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43e31b7f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dirty="0"/>
              <a:t>T</a:t>
            </a:r>
            <a:r>
              <a:rPr lang="en-SE" dirty="0"/>
              <a:t>ask: proactively diesign engagement strategies.</a:t>
            </a:r>
          </a:p>
          <a:p>
            <a:r>
              <a:rPr lang="en-SE" dirty="0"/>
              <a:t>challenges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43e31b7f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43e31b7f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a:t>It</a:t>
            </a:r>
            <a:r>
              <a:rPr lang="es-ES_tradnl" dirty="0"/>
              <a:t> </a:t>
            </a:r>
            <a:r>
              <a:rPr lang="es-ES_tradnl" dirty="0" err="1"/>
              <a:t>is</a:t>
            </a:r>
            <a:r>
              <a:rPr lang="es-ES_tradnl" dirty="0"/>
              <a:t> </a:t>
            </a:r>
            <a:r>
              <a:rPr lang="es-ES_tradnl" dirty="0" err="1"/>
              <a:t>good</a:t>
            </a:r>
            <a:r>
              <a:rPr lang="es-ES_tradnl" dirty="0"/>
              <a:t> to </a:t>
            </a:r>
            <a:r>
              <a:rPr lang="es-ES_tradnl" dirty="0" err="1"/>
              <a:t>know</a:t>
            </a:r>
            <a:r>
              <a:rPr lang="es-ES_tradnl" dirty="0"/>
              <a:t>!!! </a:t>
            </a:r>
            <a:r>
              <a:rPr lang="es-ES_tradnl" dirty="0" err="1"/>
              <a:t>Intrinsic</a:t>
            </a:r>
            <a:r>
              <a:rPr lang="es-ES_tradnl" dirty="0"/>
              <a:t> and instrumental </a:t>
            </a:r>
            <a:r>
              <a:rPr lang="es-ES_tradnl" dirty="0" err="1"/>
              <a:t>value</a:t>
            </a:r>
            <a:r>
              <a:rPr lang="es-ES_tradnl" dirty="0"/>
              <a:t> of </a:t>
            </a:r>
            <a:r>
              <a:rPr lang="es-ES_tradnl" dirty="0" err="1"/>
              <a:t>the</a:t>
            </a:r>
            <a:r>
              <a:rPr lang="es-ES_tradnl" dirty="0"/>
              <a:t> </a:t>
            </a:r>
            <a:r>
              <a:rPr lang="es-ES_tradnl" dirty="0" err="1"/>
              <a:t>knowledge</a:t>
            </a:r>
            <a:r>
              <a:rPr lang="es-ES_tradnl" dirty="0"/>
              <a:t>. GOOD OF SOCIETY. HELPING PEOPLE. </a:t>
            </a:r>
          </a:p>
          <a:p>
            <a:r>
              <a:rPr lang="es-ES_tradnl" dirty="0"/>
              <a:t>BUT THERE ARE </a:t>
            </a:r>
            <a:r>
              <a:rPr lang="es-ES_tradnl" dirty="0" err="1"/>
              <a:t>potential</a:t>
            </a:r>
            <a:r>
              <a:rPr lang="es-ES_tradnl" dirty="0"/>
              <a:t> and actual </a:t>
            </a:r>
            <a:r>
              <a:rPr lang="es-ES_tradnl" dirty="0" err="1"/>
              <a:t>implications</a:t>
            </a:r>
            <a:endParaRPr lang="es-ES_tradnl" dirty="0"/>
          </a:p>
        </p:txBody>
      </p:sp>
      <p:sp>
        <p:nvSpPr>
          <p:cNvPr id="4" name="Slide Number Placeholder 3"/>
          <p:cNvSpPr>
            <a:spLocks noGrp="1"/>
          </p:cNvSpPr>
          <p:nvPr>
            <p:ph type="sldNum" sz="quarter" idx="5"/>
          </p:nvPr>
        </p:nvSpPr>
        <p:spPr/>
        <p:txBody>
          <a:bodyPr/>
          <a:lstStyle/>
          <a:p>
            <a:fld id="{A6EFBA4D-2001-3741-B2E3-9FF6E94AD721}" type="slidenum">
              <a:rPr lang="en-GB" smtClean="0"/>
              <a:t>3</a:t>
            </a:fld>
            <a:endParaRPr lang="en-GB"/>
          </a:p>
        </p:txBody>
      </p:sp>
    </p:spTree>
    <p:extLst>
      <p:ext uri="{BB962C8B-B14F-4D97-AF65-F5344CB8AC3E}">
        <p14:creationId xmlns:p14="http://schemas.microsoft.com/office/powerpoint/2010/main" val="1020859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SE" dirty="0"/>
              <a:t>s an ethical strategy</a:t>
            </a:r>
            <a:r>
              <a:rPr lang="en-SE" baseline="0" dirty="0"/>
              <a:t> for the ethical and responsible development og technological innovation, can be </a:t>
            </a:r>
            <a:r>
              <a:rPr lang="en-SE" dirty="0"/>
              <a:t>Instrumental to developing political, economic relationships on a global level, fostering discussions about global trends in neurotechnolgicl development</a:t>
            </a:r>
            <a:r>
              <a:rPr lang="en-SE" baseline="0" dirty="0"/>
              <a:t> and deploym,ent</a:t>
            </a:r>
            <a:endParaRPr lang="en-SE" dirty="0"/>
          </a:p>
        </p:txBody>
      </p:sp>
      <p:sp>
        <p:nvSpPr>
          <p:cNvPr id="4" name="Slide Number Placeholder 3"/>
          <p:cNvSpPr>
            <a:spLocks noGrp="1"/>
          </p:cNvSpPr>
          <p:nvPr>
            <p:ph type="sldNum" sz="quarter" idx="5"/>
          </p:nvPr>
        </p:nvSpPr>
        <p:spPr/>
        <p:txBody>
          <a:bodyPr/>
          <a:lstStyle/>
          <a:p>
            <a:fld id="{C461D10E-B3E3-5643-B408-3DB648E975D1}" type="slidenum">
              <a:rPr lang="en-SE" smtClean="0"/>
              <a:t>7</a:t>
            </a:fld>
            <a:endParaRPr lang="en-SE"/>
          </a:p>
        </p:txBody>
      </p:sp>
    </p:spTree>
    <p:extLst>
      <p:ext uri="{BB962C8B-B14F-4D97-AF65-F5344CB8AC3E}">
        <p14:creationId xmlns:p14="http://schemas.microsoft.com/office/powerpoint/2010/main" val="1965150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4CDBBF70-B78B-ED49-9D2D-4C39D288CF64}" type="slidenum">
              <a:rPr lang="sv-SE" smtClean="0"/>
              <a:t>8</a:t>
            </a:fld>
            <a:endParaRPr lang="sv-SE" dirty="0"/>
          </a:p>
        </p:txBody>
      </p:sp>
    </p:spTree>
    <p:extLst>
      <p:ext uri="{BB962C8B-B14F-4D97-AF65-F5344CB8AC3E}">
        <p14:creationId xmlns:p14="http://schemas.microsoft.com/office/powerpoint/2010/main" val="2407167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growing consensus that neuroethics is not limited to the now familiar discussions of responsible conduct of research, compliance mechanisms, and practical management of ethical issues. In addition to examining how empirical knowledge of the brain can increase the understanding of human beings and human </a:t>
            </a:r>
            <a:r>
              <a:rPr lang="en-US" sz="1200" kern="1200" dirty="0" err="1">
                <a:solidFill>
                  <a:schemeClr val="tx1"/>
                </a:solidFill>
                <a:effectLst/>
                <a:latin typeface="+mn-lt"/>
                <a:ea typeface="+mn-ea"/>
                <a:cs typeface="+mn-cs"/>
              </a:rPr>
              <a:t>behaviour</a:t>
            </a:r>
            <a:r>
              <a:rPr lang="en-US" sz="1200" kern="1200" dirty="0">
                <a:solidFill>
                  <a:schemeClr val="tx1"/>
                </a:solidFill>
                <a:effectLst/>
                <a:latin typeface="+mn-lt"/>
                <a:ea typeface="+mn-ea"/>
                <a:cs typeface="+mn-cs"/>
              </a:rPr>
              <a:t>, neuroethics has additional components and contributes to the discussion of how neuroscience knowledge is constructed and why it might have explanatory or normative relevance. </a:t>
            </a:r>
          </a:p>
          <a:p>
            <a:r>
              <a:rPr lang="en-US" sz="1200" kern="1200" dirty="0">
                <a:solidFill>
                  <a:schemeClr val="tx1"/>
                </a:solidFill>
                <a:effectLst/>
                <a:latin typeface="+mn-lt"/>
                <a:ea typeface="+mn-ea"/>
                <a:cs typeface="+mn-cs"/>
              </a:rPr>
              <a:t>This entails identifying, interrogating, and challenging underlying assumptions and unspoken value commitments within neuroscience, as well as exploring value commitments associated with neuroethical issues within broader publics and diverse cultures. </a:t>
            </a:r>
            <a:endParaRPr lang="es-ES_tradnl" dirty="0"/>
          </a:p>
        </p:txBody>
      </p:sp>
      <p:sp>
        <p:nvSpPr>
          <p:cNvPr id="4" name="Slide Number Placeholder 3"/>
          <p:cNvSpPr>
            <a:spLocks noGrp="1"/>
          </p:cNvSpPr>
          <p:nvPr>
            <p:ph type="sldNum" sz="quarter" idx="5"/>
          </p:nvPr>
        </p:nvSpPr>
        <p:spPr/>
        <p:txBody>
          <a:bodyPr/>
          <a:lstStyle/>
          <a:p>
            <a:fld id="{4CDBBF70-B78B-ED49-9D2D-4C39D288CF64}" type="slidenum">
              <a:rPr lang="sv-SE" smtClean="0"/>
              <a:t>9</a:t>
            </a:fld>
            <a:endParaRPr lang="sv-SE" dirty="0"/>
          </a:p>
        </p:txBody>
      </p:sp>
    </p:spTree>
    <p:extLst>
      <p:ext uri="{BB962C8B-B14F-4D97-AF65-F5344CB8AC3E}">
        <p14:creationId xmlns:p14="http://schemas.microsoft.com/office/powerpoint/2010/main" val="407704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033D24D-77E3-B845-8EBE-F321CC4C0687}"/>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C0CE3677-A5C7-4E4A-93B0-9329970AAA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23B114D8-7275-0D40-831E-B6CF8739D8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9743215-E7AC-E846-AADE-3D933A4F74F4}" type="slidenum">
              <a:rPr lang="sv-SE" altLang="en-US" sz="1200" smtClean="0"/>
              <a:pPr/>
              <a:t>10</a:t>
            </a:fld>
            <a:endParaRPr lang="sv-SE" altLang="en-US" sz="1200"/>
          </a:p>
        </p:txBody>
      </p:sp>
    </p:spTree>
    <p:extLst>
      <p:ext uri="{BB962C8B-B14F-4D97-AF65-F5344CB8AC3E}">
        <p14:creationId xmlns:p14="http://schemas.microsoft.com/office/powerpoint/2010/main" val="1356668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43e31b7f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43e31b7f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43e31b7f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43e31b7f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Palatino Linotype" panose="02040502050505030304" pitchFamily="18" charset="0"/>
              </a:rPr>
              <a:t>Numerous civil society organizations are currently evaluating legal and ethical frameworks for </a:t>
            </a:r>
            <a:r>
              <a:rPr lang="en-GB" b="0" i="0" u="none" strike="noStrike" dirty="0" err="1">
                <a:solidFill>
                  <a:srgbClr val="000000"/>
                </a:solidFill>
                <a:effectLst/>
                <a:latin typeface="Palatino Linotype" panose="02040502050505030304" pitchFamily="18" charset="0"/>
              </a:rPr>
              <a:t>neurotechnologies</a:t>
            </a:r>
            <a:r>
              <a:rPr lang="en-GB" b="0" i="0" u="none" strike="noStrike" dirty="0">
                <a:solidFill>
                  <a:srgbClr val="000000"/>
                </a:solidFill>
                <a:effectLst/>
                <a:latin typeface="Palatino Linotype" panose="02040502050505030304" pitchFamily="18" charset="0"/>
              </a:rPr>
              <a:t>, notably the </a:t>
            </a:r>
            <a:r>
              <a:rPr lang="en-GB" b="0" i="0" u="none" strike="noStrike" dirty="0" err="1">
                <a:solidFill>
                  <a:srgbClr val="000000"/>
                </a:solidFill>
                <a:effectLst/>
                <a:latin typeface="Palatino Linotype" panose="02040502050505030304" pitchFamily="18" charset="0"/>
              </a:rPr>
              <a:t>Neurorights</a:t>
            </a:r>
            <a:r>
              <a:rPr lang="en-GB" b="0" i="0" u="none" strike="noStrike" dirty="0">
                <a:solidFill>
                  <a:srgbClr val="000000"/>
                </a:solidFill>
                <a:effectLst/>
                <a:latin typeface="Palatino Linotype" panose="02040502050505030304" pitchFamily="18" charset="0"/>
              </a:rPr>
              <a:t> Foundation, whose mission to develop “new human rights for the age of neurotechnology.</a:t>
            </a:r>
          </a:p>
          <a:p>
            <a:endParaRPr lang="en-SE" dirty="0"/>
          </a:p>
        </p:txBody>
      </p:sp>
      <p:sp>
        <p:nvSpPr>
          <p:cNvPr id="4" name="Slide Number Placeholder 3"/>
          <p:cNvSpPr>
            <a:spLocks noGrp="1"/>
          </p:cNvSpPr>
          <p:nvPr>
            <p:ph type="sldNum" sz="quarter" idx="5"/>
          </p:nvPr>
        </p:nvSpPr>
        <p:spPr/>
        <p:txBody>
          <a:bodyPr/>
          <a:lstStyle/>
          <a:p>
            <a:fld id="{C461D10E-B3E3-5643-B408-3DB648E975D1}" type="slidenum">
              <a:rPr lang="en-SE" smtClean="0"/>
              <a:t>20</a:t>
            </a:fld>
            <a:endParaRPr lang="en-SE"/>
          </a:p>
        </p:txBody>
      </p:sp>
    </p:spTree>
    <p:extLst>
      <p:ext uri="{BB962C8B-B14F-4D97-AF65-F5344CB8AC3E}">
        <p14:creationId xmlns:p14="http://schemas.microsoft.com/office/powerpoint/2010/main" val="334608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9602-3263-156E-FB6D-9A2C1BB13A6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08BE7980-0782-B592-F78A-EC37C2CD3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32FB9679-1E94-9305-70C5-88B047D28669}"/>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5" name="Footer Placeholder 4">
            <a:extLst>
              <a:ext uri="{FF2B5EF4-FFF2-40B4-BE49-F238E27FC236}">
                <a16:creationId xmlns:a16="http://schemas.microsoft.com/office/drawing/2014/main" id="{EF271CB5-52BB-5277-2BE6-DBE2A580444E}"/>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16A4262A-A770-232A-C161-C22F0D0F1F22}"/>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1579504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9C2D-F201-CDF6-0E81-976B7F0B61B8}"/>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9962E687-7B2F-CB01-5AC8-5572E92F01C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A5AE98F1-73AF-8FEF-0B09-ECF8B24B2808}"/>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5" name="Footer Placeholder 4">
            <a:extLst>
              <a:ext uri="{FF2B5EF4-FFF2-40B4-BE49-F238E27FC236}">
                <a16:creationId xmlns:a16="http://schemas.microsoft.com/office/drawing/2014/main" id="{9359D043-A895-5AB8-E24A-27FE6E732D54}"/>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5635C048-6E7F-CEB9-2618-00D2D392069A}"/>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873106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90AD37-2B02-C97B-D4B4-95E2407AED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97165ADD-D5F1-A77D-5D5E-A90DD8E49A7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1498E9AD-EFCA-890F-C295-3ACE161A655F}"/>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5" name="Footer Placeholder 4">
            <a:extLst>
              <a:ext uri="{FF2B5EF4-FFF2-40B4-BE49-F238E27FC236}">
                <a16:creationId xmlns:a16="http://schemas.microsoft.com/office/drawing/2014/main" id="{BA6157F4-9418-5932-A13F-2E8BBE891CE0}"/>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E641F56C-E656-690A-7480-396609AAD249}"/>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4020683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5540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UU_gray_text with placeholde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D75BED3-7B3D-D64E-90C5-61D846336A21}"/>
              </a:ext>
            </a:extLst>
          </p:cNvPr>
          <p:cNvSpPr>
            <a:spLocks noGrp="1"/>
          </p:cNvSpPr>
          <p:nvPr>
            <p:ph type="title" hasCustomPrompt="1"/>
          </p:nvPr>
        </p:nvSpPr>
        <p:spPr>
          <a:xfrm>
            <a:off x="839788" y="987425"/>
            <a:ext cx="8852852" cy="445136"/>
          </a:xfrm>
        </p:spPr>
        <p:txBody>
          <a:bodyPr anchor="b"/>
          <a:lstStyle>
            <a:lvl1pPr>
              <a:defRPr sz="2400"/>
            </a:lvl1pPr>
          </a:lstStyle>
          <a:p>
            <a:r>
              <a:rPr lang="en-GB" dirty="0"/>
              <a:t>CLICK HERE TO CHANGE HEADING</a:t>
            </a:r>
            <a:endParaRPr lang="sv-SE" dirty="0"/>
          </a:p>
        </p:txBody>
      </p:sp>
      <p:sp>
        <p:nvSpPr>
          <p:cNvPr id="6" name="Platshållare för innehåll 5">
            <a:extLst>
              <a:ext uri="{FF2B5EF4-FFF2-40B4-BE49-F238E27FC236}">
                <a16:creationId xmlns:a16="http://schemas.microsoft.com/office/drawing/2014/main" id="{6EDEDBDF-F0F3-474F-A1E5-5F5835B04A78}"/>
              </a:ext>
            </a:extLst>
          </p:cNvPr>
          <p:cNvSpPr>
            <a:spLocks noGrp="1"/>
          </p:cNvSpPr>
          <p:nvPr>
            <p:ph sz="quarter" idx="10" hasCustomPrompt="1"/>
          </p:nvPr>
        </p:nvSpPr>
        <p:spPr>
          <a:xfrm>
            <a:off x="839788" y="1757363"/>
            <a:ext cx="8853487" cy="4113212"/>
          </a:xfrm>
        </p:spPr>
        <p:txBody>
          <a:bodyPr/>
          <a:lstStyle/>
          <a:p>
            <a:pPr lvl="0"/>
            <a:r>
              <a:rPr lang="sv-SE"/>
              <a:t>Click here to add text</a:t>
            </a:r>
          </a:p>
        </p:txBody>
      </p:sp>
    </p:spTree>
    <p:extLst>
      <p:ext uri="{BB962C8B-B14F-4D97-AF65-F5344CB8AC3E}">
        <p14:creationId xmlns:p14="http://schemas.microsoft.com/office/powerpoint/2010/main" val="216224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E283-29C3-9AC2-295E-76779C0B79B1}"/>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F206FDF1-D90D-A66B-9E08-3D4F591E47D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7D1461D-D0FC-9324-8ADF-BE104DA334A5}"/>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5" name="Footer Placeholder 4">
            <a:extLst>
              <a:ext uri="{FF2B5EF4-FFF2-40B4-BE49-F238E27FC236}">
                <a16:creationId xmlns:a16="http://schemas.microsoft.com/office/drawing/2014/main" id="{0C0691D8-65B2-33DF-A021-039329A4C468}"/>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40B640C9-10A3-F47C-4D17-6306994D7143}"/>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2772156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9C609-B7C1-C7D9-4971-4E37F4E65C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A68BE94D-17BA-B526-E8E3-32884F569D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42031B8-4228-E0A5-A78A-815D39C6473B}"/>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5" name="Footer Placeholder 4">
            <a:extLst>
              <a:ext uri="{FF2B5EF4-FFF2-40B4-BE49-F238E27FC236}">
                <a16:creationId xmlns:a16="http://schemas.microsoft.com/office/drawing/2014/main" id="{38C748E6-BE35-7A48-01B8-EB109CD548F6}"/>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4DE112C7-369B-DCC9-0658-F6C7F006BA4B}"/>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126762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EA2A-2912-8E8C-2EA1-674AE47D1630}"/>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19292C21-C447-9AFB-2FB7-EC504784A5B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F997AB79-3DDD-9BB2-09D0-510E54F70F6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D657321B-D59F-3296-D231-CDEBEADA5EBC}"/>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6" name="Footer Placeholder 5">
            <a:extLst>
              <a:ext uri="{FF2B5EF4-FFF2-40B4-BE49-F238E27FC236}">
                <a16:creationId xmlns:a16="http://schemas.microsoft.com/office/drawing/2014/main" id="{980FFFFC-8584-4C8A-FF23-71D192EA1588}"/>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7E89A436-CFD6-5236-5496-BA6F38301796}"/>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1070946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8D54-A5C3-6371-C5C6-B2CFF190F383}"/>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0FE81D34-EB39-1CAF-9FF9-4ACCA46064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39F0005-CB51-4B7F-DB31-1CA768CD80F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861C6CCF-2F36-4045-70BF-9344D39FD7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95F65F9-F77A-EB92-5D75-8E40482BDE2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132BEE49-F6DB-2DCF-F5F2-FF9FDE88926F}"/>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8" name="Footer Placeholder 7">
            <a:extLst>
              <a:ext uri="{FF2B5EF4-FFF2-40B4-BE49-F238E27FC236}">
                <a16:creationId xmlns:a16="http://schemas.microsoft.com/office/drawing/2014/main" id="{B6E5E4AE-A7E2-F0EB-5F64-780CDE64930B}"/>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ACB892B0-F3B8-B2B2-D229-0FC53DB59EEC}"/>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2769482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36C0-468C-782C-0B04-59CBA7F4FA37}"/>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5F7683C0-EFE7-CD27-6C70-65E0FEAA41B5}"/>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4" name="Footer Placeholder 3">
            <a:extLst>
              <a:ext uri="{FF2B5EF4-FFF2-40B4-BE49-F238E27FC236}">
                <a16:creationId xmlns:a16="http://schemas.microsoft.com/office/drawing/2014/main" id="{D295F3E1-5E4D-181C-9FFD-6B6565348955}"/>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A1B5DAD9-602A-E1CD-E287-9265431741CA}"/>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3232304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56C67D-EEFB-BBA1-FA9A-1FEE29C234DD}"/>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3" name="Footer Placeholder 2">
            <a:extLst>
              <a:ext uri="{FF2B5EF4-FFF2-40B4-BE49-F238E27FC236}">
                <a16:creationId xmlns:a16="http://schemas.microsoft.com/office/drawing/2014/main" id="{8EE8320F-6A0E-8A3A-FF80-4EB85C3235F1}"/>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EB40A6AC-A5E6-E8AF-2F8A-9AB88E542F4A}"/>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32869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96C01-96D7-B607-741A-9E697F68898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E4C88D61-6EF1-7768-1441-5AA340D94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ED0F43C6-9E82-7578-FA26-D479B2C71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976DDB-6E85-338B-4689-A6D815FCC99E}"/>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6" name="Footer Placeholder 5">
            <a:extLst>
              <a:ext uri="{FF2B5EF4-FFF2-40B4-BE49-F238E27FC236}">
                <a16:creationId xmlns:a16="http://schemas.microsoft.com/office/drawing/2014/main" id="{4E459D0C-C2EC-8914-E813-6D6BAFFDAA9E}"/>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40C8E92E-5DFF-5158-8218-02AB217C14B5}"/>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4085841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CC6A-91CB-403A-F36A-AD93844C20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28D0E69F-F753-F022-C4B3-CF32BF5448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43977E2D-5ACF-24E1-87C4-115D266CB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38A182-720B-E5FA-CDD4-DC5932A282EA}"/>
              </a:ext>
            </a:extLst>
          </p:cNvPr>
          <p:cNvSpPr>
            <a:spLocks noGrp="1"/>
          </p:cNvSpPr>
          <p:nvPr>
            <p:ph type="dt" sz="half" idx="10"/>
          </p:nvPr>
        </p:nvSpPr>
        <p:spPr/>
        <p:txBody>
          <a:bodyPr/>
          <a:lstStyle/>
          <a:p>
            <a:fld id="{54B83D98-9A34-A644-A47B-2AB7B7126072}" type="datetimeFigureOut">
              <a:rPr lang="en-SE" smtClean="0"/>
              <a:t>2022-10-26</a:t>
            </a:fld>
            <a:endParaRPr lang="en-SE"/>
          </a:p>
        </p:txBody>
      </p:sp>
      <p:sp>
        <p:nvSpPr>
          <p:cNvPr id="6" name="Footer Placeholder 5">
            <a:extLst>
              <a:ext uri="{FF2B5EF4-FFF2-40B4-BE49-F238E27FC236}">
                <a16:creationId xmlns:a16="http://schemas.microsoft.com/office/drawing/2014/main" id="{3C55083A-EA31-FCF4-D857-1F939326362C}"/>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E15058BF-6E65-33CD-31F8-839706720C7A}"/>
              </a:ext>
            </a:extLst>
          </p:cNvPr>
          <p:cNvSpPr>
            <a:spLocks noGrp="1"/>
          </p:cNvSpPr>
          <p:nvPr>
            <p:ph type="sldNum" sz="quarter" idx="12"/>
          </p:nvPr>
        </p:nvSpPr>
        <p:spPr/>
        <p:txBody>
          <a:bodyPr/>
          <a:lstStyle/>
          <a:p>
            <a:fld id="{7384B2DC-0F6F-5D48-A5F8-D95A8AA08D89}" type="slidenum">
              <a:rPr lang="en-SE" smtClean="0"/>
              <a:t>‹#›</a:t>
            </a:fld>
            <a:endParaRPr lang="en-SE"/>
          </a:p>
        </p:txBody>
      </p:sp>
    </p:spTree>
    <p:extLst>
      <p:ext uri="{BB962C8B-B14F-4D97-AF65-F5344CB8AC3E}">
        <p14:creationId xmlns:p14="http://schemas.microsoft.com/office/powerpoint/2010/main" val="428140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E58E4-69BB-C6F0-4573-BCF2CFBEB4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38BF1084-A18A-E4BA-0EDD-AC26FBFB1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6ADA5874-FAEE-6D4E-8E16-6BAFCA3E08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B83D98-9A34-A644-A47B-2AB7B7126072}" type="datetimeFigureOut">
              <a:rPr lang="en-SE" smtClean="0"/>
              <a:t>2022-10-26</a:t>
            </a:fld>
            <a:endParaRPr lang="en-SE"/>
          </a:p>
        </p:txBody>
      </p:sp>
      <p:sp>
        <p:nvSpPr>
          <p:cNvPr id="5" name="Footer Placeholder 4">
            <a:extLst>
              <a:ext uri="{FF2B5EF4-FFF2-40B4-BE49-F238E27FC236}">
                <a16:creationId xmlns:a16="http://schemas.microsoft.com/office/drawing/2014/main" id="{CA0C9ED5-B3DB-6136-FAA0-0BB6B0CF93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BAA483D1-9A74-77B2-1C0B-96D4B94819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4B2DC-0F6F-5D48-A5F8-D95A8AA08D89}" type="slidenum">
              <a:rPr lang="en-SE" smtClean="0"/>
              <a:t>‹#›</a:t>
            </a:fld>
            <a:endParaRPr lang="en-SE"/>
          </a:p>
        </p:txBody>
      </p:sp>
    </p:spTree>
    <p:extLst>
      <p:ext uri="{BB962C8B-B14F-4D97-AF65-F5344CB8AC3E}">
        <p14:creationId xmlns:p14="http://schemas.microsoft.com/office/powerpoint/2010/main" val="3743550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pn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269548" y="401467"/>
            <a:ext cx="2201853" cy="814700"/>
          </a:xfrm>
          <a:prstGeom prst="rect">
            <a:avLst/>
          </a:prstGeom>
          <a:noFill/>
          <a:ln>
            <a:noFill/>
          </a:ln>
        </p:spPr>
      </p:pic>
      <p:pic>
        <p:nvPicPr>
          <p:cNvPr id="55" name="Google Shape;55;p13"/>
          <p:cNvPicPr preferRelativeResize="0"/>
          <p:nvPr/>
        </p:nvPicPr>
        <p:blipFill>
          <a:blip r:embed="rId4">
            <a:alphaModFix/>
          </a:blip>
          <a:stretch>
            <a:fillRect/>
          </a:stretch>
        </p:blipFill>
        <p:spPr>
          <a:xfrm>
            <a:off x="2720600" y="401467"/>
            <a:ext cx="4097837" cy="814700"/>
          </a:xfrm>
          <a:prstGeom prst="rect">
            <a:avLst/>
          </a:prstGeom>
          <a:noFill/>
          <a:ln>
            <a:noFill/>
          </a:ln>
        </p:spPr>
      </p:pic>
      <p:cxnSp>
        <p:nvCxnSpPr>
          <p:cNvPr id="56" name="Google Shape;56;p13"/>
          <p:cNvCxnSpPr/>
          <p:nvPr/>
        </p:nvCxnSpPr>
        <p:spPr>
          <a:xfrm>
            <a:off x="6993845" y="578840"/>
            <a:ext cx="0" cy="460000"/>
          </a:xfrm>
          <a:prstGeom prst="straightConnector1">
            <a:avLst/>
          </a:prstGeom>
          <a:noFill/>
          <a:ln w="28575" cap="flat" cmpd="sng">
            <a:solidFill>
              <a:srgbClr val="868C84"/>
            </a:solidFill>
            <a:prstDash val="solid"/>
            <a:round/>
            <a:headEnd type="none" w="med" len="med"/>
            <a:tailEnd type="none" w="med" len="med"/>
          </a:ln>
        </p:spPr>
      </p:cxnSp>
      <p:sp>
        <p:nvSpPr>
          <p:cNvPr id="57" name="Google Shape;57;p13"/>
          <p:cNvSpPr txBox="1"/>
          <p:nvPr/>
        </p:nvSpPr>
        <p:spPr>
          <a:xfrm>
            <a:off x="1230600" y="1745768"/>
            <a:ext cx="9730800" cy="1723508"/>
          </a:xfrm>
          <a:prstGeom prst="rect">
            <a:avLst/>
          </a:prstGeom>
          <a:noFill/>
          <a:ln>
            <a:noFill/>
          </a:ln>
        </p:spPr>
        <p:txBody>
          <a:bodyPr spcFirstLastPara="1" wrap="square" lIns="121900" tIns="121900" rIns="121900" bIns="121900" anchor="t" anchorCtr="0">
            <a:spAutoFit/>
          </a:bodyPr>
          <a:lstStyle/>
          <a:p>
            <a:pPr algn="ctr"/>
            <a:r>
              <a:rPr lang="en" sz="4800" dirty="0">
                <a:solidFill>
                  <a:srgbClr val="828780"/>
                </a:solidFill>
                <a:latin typeface="Merriweather"/>
                <a:ea typeface="Merriweather"/>
                <a:cs typeface="Merriweather"/>
                <a:sym typeface="Merriweather"/>
              </a:rPr>
              <a:t>“Ethical and Regulatory Issues in Neurotechnology”</a:t>
            </a:r>
            <a:endParaRPr sz="4800" dirty="0">
              <a:solidFill>
                <a:srgbClr val="828780"/>
              </a:solidFill>
              <a:latin typeface="Proxima Nova"/>
              <a:ea typeface="Proxima Nova"/>
              <a:cs typeface="Proxima Nova"/>
              <a:sym typeface="Proxima Nova"/>
            </a:endParaRPr>
          </a:p>
        </p:txBody>
      </p:sp>
      <p:sp>
        <p:nvSpPr>
          <p:cNvPr id="58" name="Google Shape;58;p13"/>
          <p:cNvSpPr txBox="1"/>
          <p:nvPr/>
        </p:nvSpPr>
        <p:spPr>
          <a:xfrm>
            <a:off x="3930756" y="5531330"/>
            <a:ext cx="4000000" cy="734520"/>
          </a:xfrm>
          <a:prstGeom prst="rect">
            <a:avLst/>
          </a:prstGeom>
          <a:noFill/>
          <a:ln>
            <a:noFill/>
          </a:ln>
        </p:spPr>
        <p:txBody>
          <a:bodyPr spcFirstLastPara="1" wrap="square" lIns="121900" tIns="121900" rIns="121900" bIns="121900" anchor="t" anchorCtr="0">
            <a:spAutoFit/>
          </a:bodyPr>
          <a:lstStyle/>
          <a:p>
            <a:pPr algn="ctr">
              <a:lnSpc>
                <a:spcPct val="115000"/>
              </a:lnSpc>
              <a:spcBef>
                <a:spcPts val="800"/>
              </a:spcBef>
              <a:spcAft>
                <a:spcPts val="800"/>
              </a:spcAft>
            </a:pPr>
            <a:r>
              <a:rPr lang="en-GB" sz="1600" b="0" i="0" u="none" strike="noStrike" dirty="0">
                <a:solidFill>
                  <a:srgbClr val="000000"/>
                </a:solidFill>
                <a:effectLst/>
                <a:latin typeface="Calibri" panose="020F0502020204030204" pitchFamily="34" charset="0"/>
              </a:rPr>
              <a:t>ISRC-CN</a:t>
            </a:r>
            <a:r>
              <a:rPr lang="en-GB" sz="1600" b="0" i="0" u="none" strike="noStrike" baseline="30000" dirty="0">
                <a:solidFill>
                  <a:srgbClr val="000000"/>
                </a:solidFill>
                <a:effectLst/>
                <a:latin typeface="Calibri" panose="020F0502020204030204" pitchFamily="34" charset="0"/>
              </a:rPr>
              <a:t>3</a:t>
            </a:r>
            <a:r>
              <a:rPr lang="en-GB" sz="1600" b="0" i="0" u="none" strike="noStrike" dirty="0">
                <a:solidFill>
                  <a:srgbClr val="000000"/>
                </a:solidFill>
                <a:effectLst/>
                <a:latin typeface="Calibri" panose="020F0502020204030204" pitchFamily="34" charset="0"/>
              </a:rPr>
              <a:t> Autumn School </a:t>
            </a:r>
            <a:endParaRPr sz="1600" dirty="0">
              <a:solidFill>
                <a:srgbClr val="999999"/>
              </a:solidFill>
              <a:latin typeface="Proxima Nova"/>
              <a:ea typeface="Proxima Nova"/>
              <a:cs typeface="Proxima Nova"/>
              <a:sym typeface="Proxima Nova"/>
            </a:endParaRPr>
          </a:p>
        </p:txBody>
      </p:sp>
      <p:sp>
        <p:nvSpPr>
          <p:cNvPr id="59" name="Google Shape;59;p13"/>
          <p:cNvSpPr txBox="1"/>
          <p:nvPr/>
        </p:nvSpPr>
        <p:spPr>
          <a:xfrm>
            <a:off x="3930756" y="4197671"/>
            <a:ext cx="4000000" cy="1333723"/>
          </a:xfrm>
          <a:prstGeom prst="rect">
            <a:avLst/>
          </a:prstGeom>
          <a:noFill/>
          <a:ln>
            <a:noFill/>
          </a:ln>
        </p:spPr>
        <p:txBody>
          <a:bodyPr spcFirstLastPara="1" wrap="square" lIns="121900" tIns="121900" rIns="121900" bIns="121900" anchor="t" anchorCtr="0">
            <a:spAutoFit/>
          </a:bodyPr>
          <a:lstStyle/>
          <a:p>
            <a:pPr algn="ctr">
              <a:lnSpc>
                <a:spcPct val="50000"/>
              </a:lnSpc>
              <a:spcBef>
                <a:spcPts val="800"/>
              </a:spcBef>
            </a:pPr>
            <a:r>
              <a:rPr lang="en" sz="2667" b="1" dirty="0">
                <a:solidFill>
                  <a:srgbClr val="828780"/>
                </a:solidFill>
                <a:latin typeface="Proxima Nova"/>
                <a:ea typeface="Proxima Nova"/>
                <a:cs typeface="Proxima Nova"/>
                <a:sym typeface="Proxima Nova"/>
              </a:rPr>
              <a:t>Arleen Salles</a:t>
            </a:r>
            <a:endParaRPr sz="2667" b="1" dirty="0">
              <a:solidFill>
                <a:srgbClr val="828780"/>
              </a:solidFill>
              <a:latin typeface="Proxima Nova"/>
              <a:ea typeface="Proxima Nova"/>
              <a:cs typeface="Proxima Nova"/>
              <a:sym typeface="Proxima Nova"/>
            </a:endParaRPr>
          </a:p>
          <a:p>
            <a:pPr algn="ctr">
              <a:lnSpc>
                <a:spcPct val="50000"/>
              </a:lnSpc>
              <a:spcBef>
                <a:spcPts val="800"/>
              </a:spcBef>
            </a:pPr>
            <a:r>
              <a:rPr lang="en" sz="1600" dirty="0">
                <a:solidFill>
                  <a:srgbClr val="828780"/>
                </a:solidFill>
                <a:latin typeface="Proxima Nova"/>
                <a:ea typeface="Proxima Nova"/>
                <a:cs typeface="Proxima Nova"/>
                <a:sym typeface="Proxima Nova"/>
              </a:rPr>
              <a:t>Uppsala University, Sweden</a:t>
            </a:r>
            <a:endParaRPr sz="1600" dirty="0">
              <a:solidFill>
                <a:srgbClr val="828780"/>
              </a:solidFill>
              <a:latin typeface="Proxima Nova"/>
              <a:ea typeface="Proxima Nova"/>
              <a:cs typeface="Proxima Nova"/>
              <a:sym typeface="Proxima Nova"/>
            </a:endParaRPr>
          </a:p>
          <a:p>
            <a:pPr algn="ctr">
              <a:lnSpc>
                <a:spcPct val="50000"/>
              </a:lnSpc>
              <a:spcBef>
                <a:spcPts val="800"/>
              </a:spcBef>
            </a:pPr>
            <a:endParaRPr sz="1600" dirty="0">
              <a:solidFill>
                <a:srgbClr val="828780"/>
              </a:solidFill>
              <a:latin typeface="Proxima Nova"/>
              <a:ea typeface="Proxima Nova"/>
              <a:cs typeface="Proxima Nova"/>
              <a:sym typeface="Proxima Nova"/>
            </a:endParaRPr>
          </a:p>
          <a:p>
            <a:pPr algn="ctr">
              <a:lnSpc>
                <a:spcPct val="50000"/>
              </a:lnSpc>
              <a:spcBef>
                <a:spcPts val="800"/>
              </a:spcBef>
              <a:spcAft>
                <a:spcPts val="800"/>
              </a:spcAft>
            </a:pPr>
            <a:r>
              <a:rPr lang="en" sz="1600" dirty="0">
                <a:solidFill>
                  <a:srgbClr val="828780"/>
                </a:solidFill>
                <a:latin typeface="Proxima Nova"/>
                <a:ea typeface="Proxima Nova"/>
                <a:cs typeface="Proxima Nova"/>
                <a:sym typeface="Proxima Nova"/>
              </a:rPr>
              <a:t>October 27th, 2022</a:t>
            </a:r>
            <a:endParaRPr sz="1600" dirty="0">
              <a:solidFill>
                <a:srgbClr val="828780"/>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642850-D9F1-C242-9B6C-FECEA0668DAC}"/>
              </a:ext>
            </a:extLst>
          </p:cNvPr>
          <p:cNvPicPr>
            <a:picLocks noChangeAspect="1"/>
          </p:cNvPicPr>
          <p:nvPr/>
        </p:nvPicPr>
        <p:blipFill>
          <a:blip r:embed="rId3"/>
          <a:stretch>
            <a:fillRect/>
          </a:stretch>
        </p:blipFill>
        <p:spPr>
          <a:xfrm>
            <a:off x="5900723" y="75509"/>
            <a:ext cx="4829938" cy="1938904"/>
          </a:xfrm>
          <a:prstGeom prst="rect">
            <a:avLst/>
          </a:prstGeom>
        </p:spPr>
      </p:pic>
      <p:pic>
        <p:nvPicPr>
          <p:cNvPr id="5" name="Picture 4">
            <a:extLst>
              <a:ext uri="{FF2B5EF4-FFF2-40B4-BE49-F238E27FC236}">
                <a16:creationId xmlns:a16="http://schemas.microsoft.com/office/drawing/2014/main" id="{9526186B-94D1-4647-AE40-7A48BD3E08F4}"/>
              </a:ext>
            </a:extLst>
          </p:cNvPr>
          <p:cNvPicPr>
            <a:picLocks noChangeAspect="1"/>
          </p:cNvPicPr>
          <p:nvPr/>
        </p:nvPicPr>
        <p:blipFill>
          <a:blip r:embed="rId4"/>
          <a:stretch>
            <a:fillRect/>
          </a:stretch>
        </p:blipFill>
        <p:spPr>
          <a:xfrm>
            <a:off x="587829" y="305670"/>
            <a:ext cx="5312894" cy="1984086"/>
          </a:xfrm>
          <a:prstGeom prst="rect">
            <a:avLst/>
          </a:prstGeom>
        </p:spPr>
      </p:pic>
      <p:pic>
        <p:nvPicPr>
          <p:cNvPr id="11" name="Picture 10">
            <a:extLst>
              <a:ext uri="{FF2B5EF4-FFF2-40B4-BE49-F238E27FC236}">
                <a16:creationId xmlns:a16="http://schemas.microsoft.com/office/drawing/2014/main" id="{90D367A4-CA1C-E54F-A296-EC8A4CB59252}"/>
              </a:ext>
            </a:extLst>
          </p:cNvPr>
          <p:cNvPicPr>
            <a:picLocks noChangeAspect="1"/>
          </p:cNvPicPr>
          <p:nvPr/>
        </p:nvPicPr>
        <p:blipFill>
          <a:blip r:embed="rId5"/>
          <a:stretch>
            <a:fillRect/>
          </a:stretch>
        </p:blipFill>
        <p:spPr>
          <a:xfrm>
            <a:off x="5244031" y="2464538"/>
            <a:ext cx="6467771" cy="1466850"/>
          </a:xfrm>
          <a:prstGeom prst="rect">
            <a:avLst/>
          </a:prstGeom>
        </p:spPr>
      </p:pic>
      <p:pic>
        <p:nvPicPr>
          <p:cNvPr id="14" name="Content Placeholder 13">
            <a:extLst>
              <a:ext uri="{FF2B5EF4-FFF2-40B4-BE49-F238E27FC236}">
                <a16:creationId xmlns:a16="http://schemas.microsoft.com/office/drawing/2014/main" id="{B449ED3B-2F77-0245-917A-7B491CDF9BA3}"/>
              </a:ext>
            </a:extLst>
          </p:cNvPr>
          <p:cNvPicPr>
            <a:picLocks noGrp="1" noChangeAspect="1"/>
          </p:cNvPicPr>
          <p:nvPr>
            <p:ph idx="1"/>
          </p:nvPr>
        </p:nvPicPr>
        <p:blipFill>
          <a:blip r:embed="rId6"/>
          <a:stretch>
            <a:fillRect/>
          </a:stretch>
        </p:blipFill>
        <p:spPr>
          <a:xfrm>
            <a:off x="480198" y="3660037"/>
            <a:ext cx="5420525" cy="1601030"/>
          </a:xfrm>
          <a:prstGeom prst="rect">
            <a:avLst/>
          </a:prstGeom>
        </p:spPr>
      </p:pic>
      <p:pic>
        <p:nvPicPr>
          <p:cNvPr id="15" name="Picture 14">
            <a:extLst>
              <a:ext uri="{FF2B5EF4-FFF2-40B4-BE49-F238E27FC236}">
                <a16:creationId xmlns:a16="http://schemas.microsoft.com/office/drawing/2014/main" id="{C9D80B16-C9DF-1947-96A9-D03F8D0F2F4F}"/>
              </a:ext>
            </a:extLst>
          </p:cNvPr>
          <p:cNvPicPr>
            <a:picLocks noChangeAspect="1"/>
          </p:cNvPicPr>
          <p:nvPr/>
        </p:nvPicPr>
        <p:blipFill>
          <a:blip r:embed="rId7"/>
          <a:stretch>
            <a:fillRect/>
          </a:stretch>
        </p:blipFill>
        <p:spPr>
          <a:xfrm>
            <a:off x="4556753" y="5164498"/>
            <a:ext cx="6444743" cy="1466850"/>
          </a:xfrm>
          <a:prstGeom prst="rect">
            <a:avLst/>
          </a:prstGeom>
        </p:spPr>
      </p:pic>
    </p:spTree>
    <p:extLst>
      <p:ext uri="{BB962C8B-B14F-4D97-AF65-F5344CB8AC3E}">
        <p14:creationId xmlns:p14="http://schemas.microsoft.com/office/powerpoint/2010/main" val="972523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76C5-23A5-A9A0-71B5-D1B9E0A29EC9}"/>
              </a:ext>
            </a:extLst>
          </p:cNvPr>
          <p:cNvSpPr>
            <a:spLocks noGrp="1"/>
          </p:cNvSpPr>
          <p:nvPr>
            <p:ph type="title"/>
          </p:nvPr>
        </p:nvSpPr>
        <p:spPr/>
        <p:txBody>
          <a:bodyPr/>
          <a:lstStyle/>
          <a:p>
            <a:endParaRPr lang="en-SE"/>
          </a:p>
        </p:txBody>
      </p:sp>
      <p:pic>
        <p:nvPicPr>
          <p:cNvPr id="4" name="Content Placeholder 3">
            <a:extLst>
              <a:ext uri="{FF2B5EF4-FFF2-40B4-BE49-F238E27FC236}">
                <a16:creationId xmlns:a16="http://schemas.microsoft.com/office/drawing/2014/main" id="{17E5EEBE-5EFF-EA18-0D9E-FA1D151E62E4}"/>
              </a:ext>
            </a:extLst>
          </p:cNvPr>
          <p:cNvPicPr>
            <a:picLocks noGrp="1" noChangeAspect="1"/>
          </p:cNvPicPr>
          <p:nvPr>
            <p:ph idx="1"/>
          </p:nvPr>
        </p:nvPicPr>
        <p:blipFill>
          <a:blip r:embed="rId2"/>
          <a:stretch>
            <a:fillRect/>
          </a:stretch>
        </p:blipFill>
        <p:spPr>
          <a:xfrm>
            <a:off x="83545" y="512991"/>
            <a:ext cx="7586272" cy="4351338"/>
          </a:xfrm>
          <a:prstGeom prst="rect">
            <a:avLst/>
          </a:prstGeom>
        </p:spPr>
      </p:pic>
      <p:pic>
        <p:nvPicPr>
          <p:cNvPr id="5" name="Picture 4">
            <a:extLst>
              <a:ext uri="{FF2B5EF4-FFF2-40B4-BE49-F238E27FC236}">
                <a16:creationId xmlns:a16="http://schemas.microsoft.com/office/drawing/2014/main" id="{8B97AFCF-EDC7-A54D-9F8F-CFCCF49CA91A}"/>
              </a:ext>
            </a:extLst>
          </p:cNvPr>
          <p:cNvPicPr>
            <a:picLocks noChangeAspect="1"/>
          </p:cNvPicPr>
          <p:nvPr/>
        </p:nvPicPr>
        <p:blipFill>
          <a:blip r:embed="rId3"/>
          <a:stretch>
            <a:fillRect/>
          </a:stretch>
        </p:blipFill>
        <p:spPr>
          <a:xfrm>
            <a:off x="4336055" y="3686632"/>
            <a:ext cx="7772400" cy="2987256"/>
          </a:xfrm>
          <a:prstGeom prst="rect">
            <a:avLst/>
          </a:prstGeom>
        </p:spPr>
      </p:pic>
      <p:pic>
        <p:nvPicPr>
          <p:cNvPr id="3" name="Picture 2">
            <a:extLst>
              <a:ext uri="{FF2B5EF4-FFF2-40B4-BE49-F238E27FC236}">
                <a16:creationId xmlns:a16="http://schemas.microsoft.com/office/drawing/2014/main" id="{BB701EB4-A8C1-DAAE-F7AF-B935DB539E06}"/>
              </a:ext>
            </a:extLst>
          </p:cNvPr>
          <p:cNvPicPr>
            <a:picLocks noChangeAspect="1"/>
          </p:cNvPicPr>
          <p:nvPr/>
        </p:nvPicPr>
        <p:blipFill>
          <a:blip r:embed="rId4"/>
          <a:stretch>
            <a:fillRect/>
          </a:stretch>
        </p:blipFill>
        <p:spPr>
          <a:xfrm>
            <a:off x="4419600" y="0"/>
            <a:ext cx="7772400" cy="2226642"/>
          </a:xfrm>
          <a:prstGeom prst="rect">
            <a:avLst/>
          </a:prstGeom>
        </p:spPr>
      </p:pic>
    </p:spTree>
    <p:extLst>
      <p:ext uri="{BB962C8B-B14F-4D97-AF65-F5344CB8AC3E}">
        <p14:creationId xmlns:p14="http://schemas.microsoft.com/office/powerpoint/2010/main" val="135752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B5F21-9DBB-6E4F-8269-54E9963E670C}"/>
              </a:ext>
            </a:extLst>
          </p:cNvPr>
          <p:cNvSpPr>
            <a:spLocks noGrp="1"/>
          </p:cNvSpPr>
          <p:nvPr>
            <p:ph type="title"/>
          </p:nvPr>
        </p:nvSpPr>
        <p:spPr>
          <a:xfrm>
            <a:off x="191344" y="53445"/>
            <a:ext cx="11809312" cy="1325563"/>
          </a:xfrm>
        </p:spPr>
        <p:txBody>
          <a:bodyPr>
            <a:normAutofit/>
          </a:bodyPr>
          <a:lstStyle/>
          <a:p>
            <a:r>
              <a:rPr lang="en-GB" sz="3600" dirty="0">
                <a:solidFill>
                  <a:srgbClr val="828780"/>
                </a:solidFill>
                <a:latin typeface="Merriweather"/>
                <a:ea typeface="Merriweather"/>
                <a:cs typeface="Merriweather"/>
                <a:sym typeface="Merriweather"/>
              </a:rPr>
              <a:t>International Brain Initiatives and </a:t>
            </a:r>
            <a:r>
              <a:rPr lang="en-GB" sz="3600" dirty="0" err="1">
                <a:solidFill>
                  <a:srgbClr val="828780"/>
                </a:solidFill>
                <a:latin typeface="Merriweather"/>
                <a:ea typeface="Merriweather"/>
                <a:cs typeface="Merriweather"/>
                <a:sym typeface="Merriweather"/>
              </a:rPr>
              <a:t>Neuroethics</a:t>
            </a:r>
            <a:endParaRPr lang="en-US" sz="3600" b="1" dirty="0">
              <a:latin typeface="+mn-lt"/>
            </a:endParaRPr>
          </a:p>
        </p:txBody>
      </p:sp>
      <p:pic>
        <p:nvPicPr>
          <p:cNvPr id="4" name="Content Placeholder 3">
            <a:extLst>
              <a:ext uri="{FF2B5EF4-FFF2-40B4-BE49-F238E27FC236}">
                <a16:creationId xmlns:a16="http://schemas.microsoft.com/office/drawing/2014/main" id="{4C79EB0E-6F9B-C644-AC65-2D3B88AA1AD8}"/>
              </a:ext>
            </a:extLst>
          </p:cNvPr>
          <p:cNvPicPr>
            <a:picLocks noGrp="1" noChangeAspect="1"/>
          </p:cNvPicPr>
          <p:nvPr>
            <p:ph idx="1"/>
          </p:nvPr>
        </p:nvPicPr>
        <p:blipFill>
          <a:blip r:embed="rId2"/>
          <a:stretch>
            <a:fillRect/>
          </a:stretch>
        </p:blipFill>
        <p:spPr>
          <a:xfrm>
            <a:off x="1490133" y="4284132"/>
            <a:ext cx="4673600" cy="2573867"/>
          </a:xfrm>
          <a:prstGeom prst="rect">
            <a:avLst/>
          </a:prstGeom>
        </p:spPr>
      </p:pic>
      <p:pic>
        <p:nvPicPr>
          <p:cNvPr id="5" name="Picture 4">
            <a:extLst>
              <a:ext uri="{FF2B5EF4-FFF2-40B4-BE49-F238E27FC236}">
                <a16:creationId xmlns:a16="http://schemas.microsoft.com/office/drawing/2014/main" id="{D0920D6D-ADDA-284E-838B-BF65F80CE15D}"/>
              </a:ext>
            </a:extLst>
          </p:cNvPr>
          <p:cNvPicPr>
            <a:picLocks noChangeAspect="1"/>
          </p:cNvPicPr>
          <p:nvPr/>
        </p:nvPicPr>
        <p:blipFill>
          <a:blip r:embed="rId3"/>
          <a:stretch>
            <a:fillRect/>
          </a:stretch>
        </p:blipFill>
        <p:spPr>
          <a:xfrm>
            <a:off x="499533" y="3738034"/>
            <a:ext cx="3810000" cy="838200"/>
          </a:xfrm>
          <a:prstGeom prst="rect">
            <a:avLst/>
          </a:prstGeom>
        </p:spPr>
      </p:pic>
      <p:pic>
        <p:nvPicPr>
          <p:cNvPr id="7" name="Picture 6">
            <a:extLst>
              <a:ext uri="{FF2B5EF4-FFF2-40B4-BE49-F238E27FC236}">
                <a16:creationId xmlns:a16="http://schemas.microsoft.com/office/drawing/2014/main" id="{0D36B9FB-A6AB-5B4A-876B-1F2FAB3853FF}"/>
              </a:ext>
            </a:extLst>
          </p:cNvPr>
          <p:cNvPicPr>
            <a:picLocks noChangeAspect="1"/>
          </p:cNvPicPr>
          <p:nvPr/>
        </p:nvPicPr>
        <p:blipFill>
          <a:blip r:embed="rId4"/>
          <a:stretch>
            <a:fillRect/>
          </a:stretch>
        </p:blipFill>
        <p:spPr>
          <a:xfrm>
            <a:off x="1490133" y="2469620"/>
            <a:ext cx="4292600" cy="723900"/>
          </a:xfrm>
          <a:prstGeom prst="rect">
            <a:avLst/>
          </a:prstGeom>
        </p:spPr>
      </p:pic>
      <p:pic>
        <p:nvPicPr>
          <p:cNvPr id="8" name="Picture 7">
            <a:extLst>
              <a:ext uri="{FF2B5EF4-FFF2-40B4-BE49-F238E27FC236}">
                <a16:creationId xmlns:a16="http://schemas.microsoft.com/office/drawing/2014/main" id="{6F018542-2076-6747-9E72-0573B1542196}"/>
              </a:ext>
            </a:extLst>
          </p:cNvPr>
          <p:cNvPicPr>
            <a:picLocks noChangeAspect="1"/>
          </p:cNvPicPr>
          <p:nvPr/>
        </p:nvPicPr>
        <p:blipFill>
          <a:blip r:embed="rId5"/>
          <a:stretch>
            <a:fillRect/>
          </a:stretch>
        </p:blipFill>
        <p:spPr>
          <a:xfrm>
            <a:off x="5535084" y="3738034"/>
            <a:ext cx="2374900" cy="1498600"/>
          </a:xfrm>
          <a:prstGeom prst="rect">
            <a:avLst/>
          </a:prstGeom>
        </p:spPr>
      </p:pic>
      <p:pic>
        <p:nvPicPr>
          <p:cNvPr id="9" name="Picture 8">
            <a:extLst>
              <a:ext uri="{FF2B5EF4-FFF2-40B4-BE49-F238E27FC236}">
                <a16:creationId xmlns:a16="http://schemas.microsoft.com/office/drawing/2014/main" id="{C583703E-631B-774C-8B6F-0569F1749DC3}"/>
              </a:ext>
            </a:extLst>
          </p:cNvPr>
          <p:cNvPicPr>
            <a:picLocks noChangeAspect="1"/>
          </p:cNvPicPr>
          <p:nvPr/>
        </p:nvPicPr>
        <p:blipFill>
          <a:blip r:embed="rId6"/>
          <a:stretch>
            <a:fillRect/>
          </a:stretch>
        </p:blipFill>
        <p:spPr>
          <a:xfrm>
            <a:off x="8560329" y="4485215"/>
            <a:ext cx="2171700" cy="2171700"/>
          </a:xfrm>
          <a:prstGeom prst="rect">
            <a:avLst/>
          </a:prstGeom>
        </p:spPr>
      </p:pic>
      <p:pic>
        <p:nvPicPr>
          <p:cNvPr id="10" name="Picture 9">
            <a:extLst>
              <a:ext uri="{FF2B5EF4-FFF2-40B4-BE49-F238E27FC236}">
                <a16:creationId xmlns:a16="http://schemas.microsoft.com/office/drawing/2014/main" id="{32615C75-CB6A-FA44-B45C-AF98C0F58782}"/>
              </a:ext>
            </a:extLst>
          </p:cNvPr>
          <p:cNvPicPr>
            <a:picLocks noChangeAspect="1"/>
          </p:cNvPicPr>
          <p:nvPr/>
        </p:nvPicPr>
        <p:blipFill>
          <a:blip r:embed="rId7"/>
          <a:stretch>
            <a:fillRect/>
          </a:stretch>
        </p:blipFill>
        <p:spPr>
          <a:xfrm>
            <a:off x="6096000" y="2269861"/>
            <a:ext cx="5676900" cy="889000"/>
          </a:xfrm>
          <a:prstGeom prst="rect">
            <a:avLst/>
          </a:prstGeom>
        </p:spPr>
      </p:pic>
    </p:spTree>
    <p:extLst>
      <p:ext uri="{BB962C8B-B14F-4D97-AF65-F5344CB8AC3E}">
        <p14:creationId xmlns:p14="http://schemas.microsoft.com/office/powerpoint/2010/main" val="30250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A7AB-2753-9BF1-8CF7-BEE181858B53}"/>
              </a:ext>
            </a:extLst>
          </p:cNvPr>
          <p:cNvSpPr>
            <a:spLocks noGrp="1"/>
          </p:cNvSpPr>
          <p:nvPr>
            <p:ph type="title"/>
          </p:nvPr>
        </p:nvSpPr>
        <p:spPr>
          <a:xfrm>
            <a:off x="432164" y="539826"/>
            <a:ext cx="8852852" cy="793583"/>
          </a:xfrm>
        </p:spPr>
        <p:txBody>
          <a:bodyPr>
            <a:noAutofit/>
          </a:bodyPr>
          <a:lstStyle/>
          <a:p>
            <a:r>
              <a:rPr lang="en-GB" sz="4400" dirty="0" err="1">
                <a:solidFill>
                  <a:srgbClr val="828780"/>
                </a:solidFill>
                <a:latin typeface="Merriweather"/>
                <a:ea typeface="Merriweather"/>
                <a:cs typeface="Merriweather"/>
                <a:sym typeface="Merriweather"/>
              </a:rPr>
              <a:t>Neuroethics</a:t>
            </a:r>
            <a:r>
              <a:rPr lang="en-GB" sz="4400" dirty="0">
                <a:solidFill>
                  <a:srgbClr val="828780"/>
                </a:solidFill>
                <a:latin typeface="Merriweather"/>
                <a:ea typeface="Merriweather"/>
                <a:cs typeface="Merriweather"/>
                <a:sym typeface="Merriweather"/>
              </a:rPr>
              <a:t> Integration</a:t>
            </a:r>
            <a:endParaRPr lang="en-SE" sz="4400" dirty="0"/>
          </a:p>
        </p:txBody>
      </p:sp>
      <p:sp>
        <p:nvSpPr>
          <p:cNvPr id="3" name="Content Placeholder 2">
            <a:extLst>
              <a:ext uri="{FF2B5EF4-FFF2-40B4-BE49-F238E27FC236}">
                <a16:creationId xmlns:a16="http://schemas.microsoft.com/office/drawing/2014/main" id="{F0F6B83C-5E78-5859-2A18-C5ECE98BB0AB}"/>
              </a:ext>
            </a:extLst>
          </p:cNvPr>
          <p:cNvSpPr>
            <a:spLocks noGrp="1"/>
          </p:cNvSpPr>
          <p:nvPr>
            <p:ph sz="quarter" idx="10"/>
          </p:nvPr>
        </p:nvSpPr>
        <p:spPr>
          <a:xfrm>
            <a:off x="583894" y="1757362"/>
            <a:ext cx="10972800" cy="4698521"/>
          </a:xfrm>
        </p:spPr>
        <p:txBody>
          <a:bodyPr>
            <a:normAutofit/>
          </a:bodyPr>
          <a:lstStyle/>
          <a:p>
            <a:r>
              <a:rPr lang="en-SE" sz="2400" dirty="0"/>
              <a:t>Encourage integration of ethical and societal considerations into the different phases of the research, fromn design to applications</a:t>
            </a:r>
          </a:p>
          <a:p>
            <a:r>
              <a:rPr lang="en-GB" sz="2400" dirty="0"/>
              <a:t>C</a:t>
            </a:r>
            <a:r>
              <a:rPr lang="en-SE" sz="2400" dirty="0"/>
              <a:t>all for interdisciplinarity from lab based neuroscientists and neurologists to philosophers and legal experts</a:t>
            </a:r>
          </a:p>
          <a:p>
            <a:pPr lvl="1"/>
            <a:r>
              <a:rPr lang="en-GB" sz="2000" dirty="0"/>
              <a:t>Different from ethics consultation, it includes</a:t>
            </a:r>
          </a:p>
          <a:p>
            <a:pPr lvl="2"/>
            <a:r>
              <a:rPr lang="en-GB" dirty="0"/>
              <a:t>Discussion of crucial ethical issues raised by developments in neuroscience</a:t>
            </a:r>
          </a:p>
          <a:p>
            <a:pPr lvl="2"/>
            <a:r>
              <a:rPr lang="en-GB" dirty="0"/>
              <a:t>Proactive identification of ethical issues</a:t>
            </a:r>
          </a:p>
          <a:p>
            <a:r>
              <a:rPr lang="en-GB" sz="2400" dirty="0"/>
              <a:t>Beyond compliance, </a:t>
            </a:r>
          </a:p>
          <a:p>
            <a:pPr lvl="1"/>
            <a:r>
              <a:rPr lang="en-GB" sz="2000" dirty="0"/>
              <a:t>integration intended to shape the research, how it is understood and how it is discussed</a:t>
            </a:r>
          </a:p>
          <a:p>
            <a:r>
              <a:rPr lang="en-GB" sz="2400" dirty="0"/>
              <a:t>Not just about impacts, but about ethical and responsible research</a:t>
            </a:r>
            <a:endParaRPr lang="en-SE" sz="2400" dirty="0"/>
          </a:p>
        </p:txBody>
      </p:sp>
    </p:spTree>
    <p:extLst>
      <p:ext uri="{BB962C8B-B14F-4D97-AF65-F5344CB8AC3E}">
        <p14:creationId xmlns:p14="http://schemas.microsoft.com/office/powerpoint/2010/main" val="336774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8DA3-F70C-02B8-E116-FA5805261576}"/>
              </a:ext>
            </a:extLst>
          </p:cNvPr>
          <p:cNvSpPr>
            <a:spLocks noGrp="1"/>
          </p:cNvSpPr>
          <p:nvPr>
            <p:ph type="title"/>
          </p:nvPr>
        </p:nvSpPr>
        <p:spPr/>
        <p:txBody>
          <a:bodyPr>
            <a:normAutofit/>
          </a:bodyPr>
          <a:lstStyle/>
          <a:p>
            <a:r>
              <a:rPr lang="en-GB" dirty="0">
                <a:solidFill>
                  <a:srgbClr val="828780"/>
                </a:solidFill>
                <a:latin typeface="Merriweather"/>
                <a:ea typeface="Merriweather"/>
                <a:cs typeface="Merriweather"/>
                <a:sym typeface="Merriweather"/>
              </a:rPr>
              <a:t>3- B</a:t>
            </a:r>
            <a:r>
              <a:rPr lang="en-GB" sz="4400" dirty="0">
                <a:solidFill>
                  <a:srgbClr val="828780"/>
                </a:solidFill>
                <a:latin typeface="Merriweather"/>
                <a:ea typeface="Merriweather"/>
                <a:cs typeface="Merriweather"/>
                <a:sym typeface="Merriweather"/>
              </a:rPr>
              <a:t>eyond theory: </a:t>
            </a:r>
            <a:r>
              <a:rPr lang="en-GB" dirty="0">
                <a:solidFill>
                  <a:srgbClr val="828780"/>
                </a:solidFill>
                <a:latin typeface="Merriweather"/>
                <a:ea typeface="Merriweather"/>
                <a:cs typeface="Merriweather"/>
                <a:sym typeface="Merriweather"/>
              </a:rPr>
              <a:t>guidelines and recommendations</a:t>
            </a:r>
            <a:endParaRPr lang="en-SE" dirty="0"/>
          </a:p>
        </p:txBody>
      </p:sp>
      <p:sp>
        <p:nvSpPr>
          <p:cNvPr id="3" name="Content Placeholder 2">
            <a:extLst>
              <a:ext uri="{FF2B5EF4-FFF2-40B4-BE49-F238E27FC236}">
                <a16:creationId xmlns:a16="http://schemas.microsoft.com/office/drawing/2014/main" id="{2E16CCF1-762B-5773-3DE0-659977E6CC37}"/>
              </a:ext>
            </a:extLst>
          </p:cNvPr>
          <p:cNvSpPr>
            <a:spLocks noGrp="1"/>
          </p:cNvSpPr>
          <p:nvPr>
            <p:ph idx="1"/>
          </p:nvPr>
        </p:nvSpPr>
        <p:spPr/>
        <p:txBody>
          <a:bodyPr>
            <a:normAutofit/>
          </a:bodyPr>
          <a:lstStyle/>
          <a:p>
            <a:pPr marL="0" indent="0">
              <a:buNone/>
            </a:pPr>
            <a:r>
              <a:rPr lang="en-SE" sz="2400" dirty="0">
                <a:latin typeface="Calibri" panose="020F0502020204030204" pitchFamily="34" charset="0"/>
                <a:cs typeface="Calibri" panose="020F0502020204030204" pitchFamily="34" charset="0"/>
              </a:rPr>
              <a:t>Intended to help advance research within ethical boundaries</a:t>
            </a:r>
          </a:p>
          <a:p>
            <a:pPr marL="0" indent="0">
              <a:buNone/>
            </a:pPr>
            <a:r>
              <a:rPr lang="en-GB" sz="2400" dirty="0">
                <a:solidFill>
                  <a:srgbClr val="000000"/>
                </a:solidFill>
                <a:latin typeface="Calibri" panose="020F0502020204030204" pitchFamily="34" charset="0"/>
                <a:cs typeface="Calibri" panose="020F0502020204030204" pitchFamily="34" charset="0"/>
              </a:rPr>
              <a:t>N</a:t>
            </a:r>
            <a:r>
              <a:rPr lang="en-GB" sz="2400" b="0" i="0" u="none" strike="noStrike" dirty="0">
                <a:solidFill>
                  <a:srgbClr val="000000"/>
                </a:solidFill>
                <a:effectLst/>
                <a:latin typeface="Calibri" panose="020F0502020204030204" pitchFamily="34" charset="0"/>
                <a:cs typeface="Calibri" panose="020F0502020204030204" pitchFamily="34" charset="0"/>
              </a:rPr>
              <a:t>ew ethical and regulatory frameworks?</a:t>
            </a:r>
            <a:endParaRPr lang="en-SE"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9933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p:nvPr/>
        </p:nvSpPr>
        <p:spPr>
          <a:xfrm>
            <a:off x="531432" y="439967"/>
            <a:ext cx="9198355" cy="923289"/>
          </a:xfrm>
          <a:prstGeom prst="rect">
            <a:avLst/>
          </a:prstGeom>
          <a:noFill/>
          <a:ln>
            <a:noFill/>
          </a:ln>
        </p:spPr>
        <p:txBody>
          <a:bodyPr spcFirstLastPara="1" wrap="square" lIns="121900" tIns="121900" rIns="121900" bIns="121900" anchor="t" anchorCtr="0">
            <a:spAutoFit/>
          </a:bodyPr>
          <a:lstStyle/>
          <a:p>
            <a:r>
              <a:rPr lang="en-GB" sz="4400" dirty="0">
                <a:solidFill>
                  <a:srgbClr val="828780"/>
                </a:solidFill>
                <a:latin typeface="Merriweather"/>
                <a:ea typeface="Proxima Nova"/>
                <a:cs typeface="Proxima Nova"/>
                <a:sym typeface="Merriweather"/>
              </a:rPr>
              <a:t>OECD Recommendations</a:t>
            </a:r>
            <a:endParaRPr lang="en-GB" sz="4400" dirty="0">
              <a:solidFill>
                <a:srgbClr val="828780"/>
              </a:solidFill>
              <a:latin typeface="Proxima Nova"/>
              <a:ea typeface="Proxima Nova"/>
              <a:cs typeface="Proxima Nova"/>
              <a:sym typeface="Proxima Nova"/>
            </a:endParaRPr>
          </a:p>
        </p:txBody>
      </p:sp>
      <p:pic>
        <p:nvPicPr>
          <p:cNvPr id="65" name="Google Shape;65;p14"/>
          <p:cNvPicPr preferRelativeResize="0"/>
          <p:nvPr/>
        </p:nvPicPr>
        <p:blipFill>
          <a:blip r:embed="rId3">
            <a:alphaModFix/>
          </a:blip>
          <a:stretch>
            <a:fillRect/>
          </a:stretch>
        </p:blipFill>
        <p:spPr>
          <a:xfrm>
            <a:off x="1135935" y="1453368"/>
            <a:ext cx="9920135" cy="44066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E006-590F-698D-CCDF-B4BE6EA27F8B}"/>
              </a:ext>
            </a:extLst>
          </p:cNvPr>
          <p:cNvSpPr>
            <a:spLocks noGrp="1"/>
          </p:cNvSpPr>
          <p:nvPr>
            <p:ph type="title"/>
          </p:nvPr>
        </p:nvSpPr>
        <p:spPr/>
        <p:txBody>
          <a:bodyPr>
            <a:noAutofit/>
          </a:bodyPr>
          <a:lstStyle/>
          <a:p>
            <a:r>
              <a:rPr lang="en-GB" dirty="0">
                <a:solidFill>
                  <a:srgbClr val="828780"/>
                </a:solidFill>
                <a:latin typeface="Merriweather"/>
                <a:ea typeface="Proxima Nova"/>
                <a:cs typeface="Proxima Nova"/>
                <a:sym typeface="Merriweather"/>
              </a:rPr>
              <a:t>OECD Recommendations</a:t>
            </a:r>
            <a:br>
              <a:rPr lang="en-GB" dirty="0">
                <a:solidFill>
                  <a:srgbClr val="828780"/>
                </a:solidFill>
                <a:latin typeface="Proxima Nova"/>
                <a:ea typeface="Proxima Nova"/>
                <a:cs typeface="Proxima Nova"/>
                <a:sym typeface="Proxima Nova"/>
              </a:rPr>
            </a:br>
            <a:endParaRPr lang="en-SE" dirty="0"/>
          </a:p>
        </p:txBody>
      </p:sp>
      <p:sp>
        <p:nvSpPr>
          <p:cNvPr id="3" name="Text Placeholder 2">
            <a:extLst>
              <a:ext uri="{FF2B5EF4-FFF2-40B4-BE49-F238E27FC236}">
                <a16:creationId xmlns:a16="http://schemas.microsoft.com/office/drawing/2014/main" id="{F4A21E49-7BAF-0F3A-4FF5-9D2D30930C88}"/>
              </a:ext>
            </a:extLst>
          </p:cNvPr>
          <p:cNvSpPr>
            <a:spLocks noGrp="1"/>
          </p:cNvSpPr>
          <p:nvPr>
            <p:ph type="body" idx="1"/>
          </p:nvPr>
        </p:nvSpPr>
        <p:spPr/>
        <p:txBody>
          <a:bodyPr>
            <a:normAutofit/>
          </a:bodyPr>
          <a:lstStyle/>
          <a:p>
            <a:pPr marL="152396" indent="0">
              <a:buNone/>
            </a:pPr>
            <a:r>
              <a:rPr lang="en-GB" sz="2400" dirty="0">
                <a:effectLst/>
                <a:latin typeface="Calibri" panose="020F0502020204030204" pitchFamily="34" charset="0"/>
                <a:cs typeface="Calibri" panose="020F0502020204030204" pitchFamily="34" charset="0"/>
              </a:rPr>
              <a:t>Approximately 40 countries have committed to implementing the </a:t>
            </a:r>
            <a:r>
              <a:rPr lang="en-GB" sz="2400" dirty="0" err="1">
                <a:effectLst/>
                <a:latin typeface="Calibri" panose="020F0502020204030204" pitchFamily="34" charset="0"/>
                <a:cs typeface="Calibri" panose="020F0502020204030204" pitchFamily="34" charset="0"/>
              </a:rPr>
              <a:t>priniples</a:t>
            </a:r>
            <a:r>
              <a:rPr lang="en-GB" sz="2400" dirty="0">
                <a:effectLst/>
                <a:latin typeface="Calibri" panose="020F0502020204030204" pitchFamily="34" charset="0"/>
                <a:cs typeface="Calibri" panose="020F0502020204030204" pitchFamily="34" charset="0"/>
              </a:rPr>
              <a:t> embodied in the recommendations:</a:t>
            </a:r>
          </a:p>
          <a:p>
            <a:pPr marL="152396" indent="0">
              <a:buNone/>
            </a:pPr>
            <a:endParaRPr lang="en-GB" sz="2400" dirty="0">
              <a:effectLst/>
              <a:latin typeface="Calibri" panose="020F0502020204030204" pitchFamily="34" charset="0"/>
              <a:cs typeface="Calibri" panose="020F0502020204030204" pitchFamily="34" charset="0"/>
            </a:endParaRPr>
          </a:p>
          <a:p>
            <a:pPr marL="152396" indent="0">
              <a:buNone/>
            </a:pPr>
            <a:r>
              <a:rPr lang="en-GB" sz="2400" dirty="0">
                <a:effectLst/>
                <a:latin typeface="Calibri" panose="020F0502020204030204" pitchFamily="34" charset="0"/>
                <a:cs typeface="Calibri" panose="020F0502020204030204" pitchFamily="34" charset="0"/>
              </a:rPr>
              <a:t>1. Promoting responsible innovation</a:t>
            </a:r>
          </a:p>
          <a:p>
            <a:pPr marL="152396" indent="0">
              <a:buNone/>
            </a:pPr>
            <a:r>
              <a:rPr lang="en-GB" sz="2400" dirty="0">
                <a:effectLst/>
                <a:latin typeface="Calibri" panose="020F0502020204030204" pitchFamily="34" charset="0"/>
                <a:cs typeface="Calibri" panose="020F0502020204030204" pitchFamily="34" charset="0"/>
              </a:rPr>
              <a:t>2. Prioritising safety assessment</a:t>
            </a:r>
          </a:p>
          <a:p>
            <a:pPr marL="152396" indent="0">
              <a:buNone/>
            </a:pPr>
            <a:r>
              <a:rPr lang="en-GB" sz="2400" dirty="0">
                <a:effectLst/>
                <a:latin typeface="Calibri" panose="020F0502020204030204" pitchFamily="34" charset="0"/>
                <a:cs typeface="Calibri" panose="020F0502020204030204" pitchFamily="34" charset="0"/>
              </a:rPr>
              <a:t>3. Promoting inclusivity</a:t>
            </a:r>
          </a:p>
          <a:p>
            <a:pPr marL="152396" indent="0">
              <a:buNone/>
            </a:pPr>
            <a:r>
              <a:rPr lang="en-GB" sz="2400" dirty="0">
                <a:effectLst/>
                <a:latin typeface="Calibri" panose="020F0502020204030204" pitchFamily="34" charset="0"/>
                <a:cs typeface="Calibri" panose="020F0502020204030204" pitchFamily="34" charset="0"/>
              </a:rPr>
              <a:t>4. Fostering scientific collaboration</a:t>
            </a:r>
          </a:p>
          <a:p>
            <a:pPr marL="152396" indent="0">
              <a:buNone/>
            </a:pPr>
            <a:r>
              <a:rPr lang="en-GB" sz="2400" dirty="0">
                <a:effectLst/>
                <a:latin typeface="Calibri" panose="020F0502020204030204" pitchFamily="34" charset="0"/>
                <a:cs typeface="Calibri" panose="020F0502020204030204" pitchFamily="34" charset="0"/>
              </a:rPr>
              <a:t>5. Enabling societal deliberation</a:t>
            </a:r>
          </a:p>
          <a:p>
            <a:pPr marL="152396" indent="0">
              <a:buNone/>
            </a:pPr>
            <a:r>
              <a:rPr lang="en-GB" sz="2400" dirty="0">
                <a:effectLst/>
                <a:latin typeface="Calibri" panose="020F0502020204030204" pitchFamily="34" charset="0"/>
                <a:cs typeface="Calibri" panose="020F0502020204030204" pitchFamily="34" charset="0"/>
              </a:rPr>
              <a:t>6. Enabling capacity of oversight and advisory bodies</a:t>
            </a:r>
          </a:p>
          <a:p>
            <a:pPr marL="152396" indent="0">
              <a:buNone/>
            </a:pPr>
            <a:r>
              <a:rPr lang="en-GB" sz="2400" dirty="0">
                <a:effectLst/>
                <a:latin typeface="Calibri" panose="020F0502020204030204" pitchFamily="34" charset="0"/>
                <a:cs typeface="Calibri" panose="020F0502020204030204" pitchFamily="34" charset="0"/>
              </a:rPr>
              <a:t>7. Safeguarding personal brain data and other information</a:t>
            </a:r>
          </a:p>
          <a:p>
            <a:pPr marL="152396" indent="0">
              <a:buNone/>
            </a:pPr>
            <a:r>
              <a:rPr lang="en-GB" sz="2400" dirty="0">
                <a:effectLst/>
                <a:latin typeface="Calibri" panose="020F0502020204030204" pitchFamily="34" charset="0"/>
                <a:cs typeface="Calibri" panose="020F0502020204030204" pitchFamily="34" charset="0"/>
              </a:rPr>
              <a:t>8. Promoting cultures of stewardship and trust across the public and private sector</a:t>
            </a:r>
          </a:p>
          <a:p>
            <a:pPr marL="152396" indent="0">
              <a:buNone/>
            </a:pPr>
            <a:r>
              <a:rPr lang="en-GB" sz="2400" dirty="0">
                <a:effectLst/>
                <a:latin typeface="Calibri" panose="020F0502020204030204" pitchFamily="34" charset="0"/>
                <a:cs typeface="Calibri" panose="020F0502020204030204" pitchFamily="34" charset="0"/>
              </a:rPr>
              <a:t>9. Anticipating and monitoring potential unintended use and/or misuse.</a:t>
            </a:r>
          </a:p>
          <a:p>
            <a:endParaRPr lang="en-SE" dirty="0"/>
          </a:p>
        </p:txBody>
      </p:sp>
    </p:spTree>
    <p:extLst>
      <p:ext uri="{BB962C8B-B14F-4D97-AF65-F5344CB8AC3E}">
        <p14:creationId xmlns:p14="http://schemas.microsoft.com/office/powerpoint/2010/main" val="929844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7B7FD0-4F93-F732-E9D9-8FAAC6438F36}"/>
              </a:ext>
            </a:extLst>
          </p:cNvPr>
          <p:cNvPicPr>
            <a:picLocks noChangeAspect="1"/>
          </p:cNvPicPr>
          <p:nvPr/>
        </p:nvPicPr>
        <p:blipFill>
          <a:blip r:embed="rId2"/>
          <a:stretch>
            <a:fillRect/>
          </a:stretch>
        </p:blipFill>
        <p:spPr>
          <a:xfrm>
            <a:off x="93658" y="170940"/>
            <a:ext cx="6083999" cy="3646583"/>
          </a:xfrm>
          <a:prstGeom prst="rect">
            <a:avLst/>
          </a:prstGeom>
        </p:spPr>
      </p:pic>
      <p:sp>
        <p:nvSpPr>
          <p:cNvPr id="3" name="Text Placeholder 2">
            <a:extLst>
              <a:ext uri="{FF2B5EF4-FFF2-40B4-BE49-F238E27FC236}">
                <a16:creationId xmlns:a16="http://schemas.microsoft.com/office/drawing/2014/main" id="{3E25A371-2339-7215-B4DC-20E7DF93A382}"/>
              </a:ext>
            </a:extLst>
          </p:cNvPr>
          <p:cNvSpPr>
            <a:spLocks noGrp="1"/>
          </p:cNvSpPr>
          <p:nvPr>
            <p:ph type="body" idx="1"/>
          </p:nvPr>
        </p:nvSpPr>
        <p:spPr>
          <a:xfrm>
            <a:off x="6293283" y="1994231"/>
            <a:ext cx="5682052" cy="5775525"/>
          </a:xfrm>
        </p:spPr>
        <p:txBody>
          <a:bodyPr>
            <a:normAutofit/>
          </a:bodyPr>
          <a:lstStyle/>
          <a:p>
            <a:pPr marL="152396" indent="0">
              <a:buNone/>
            </a:pPr>
            <a:r>
              <a:rPr lang="en-GB" sz="2000" dirty="0">
                <a:effectLst/>
                <a:latin typeface="Calibri" panose="020F0502020204030204" pitchFamily="34" charset="0"/>
                <a:cs typeface="Calibri" panose="020F0502020204030204" pitchFamily="34" charset="0"/>
              </a:rPr>
              <a:t>Cerebral/mental integrity and human dignity </a:t>
            </a:r>
          </a:p>
          <a:p>
            <a:pPr marL="152396" indent="0">
              <a:buNone/>
            </a:pPr>
            <a:r>
              <a:rPr lang="en-GB" sz="2000" dirty="0">
                <a:effectLst/>
                <a:latin typeface="Calibri" panose="020F0502020204030204" pitchFamily="34" charset="0"/>
                <a:cs typeface="Calibri" panose="020F0502020204030204" pitchFamily="34" charset="0"/>
              </a:rPr>
              <a:t>Personal identity </a:t>
            </a:r>
          </a:p>
          <a:p>
            <a:pPr marL="152396" indent="0">
              <a:buNone/>
            </a:pPr>
            <a:r>
              <a:rPr lang="en-GB" sz="2000" dirty="0">
                <a:effectLst/>
                <a:latin typeface="Calibri" panose="020F0502020204030204" pitchFamily="34" charset="0"/>
                <a:cs typeface="Calibri" panose="020F0502020204030204" pitchFamily="34" charset="0"/>
              </a:rPr>
              <a:t>Freedom of thought, cognitive liberty and free will </a:t>
            </a:r>
          </a:p>
          <a:p>
            <a:pPr marL="152396" indent="0">
              <a:buNone/>
            </a:pPr>
            <a:r>
              <a:rPr lang="en-GB" sz="2000" dirty="0">
                <a:effectLst/>
                <a:latin typeface="Calibri" panose="020F0502020204030204" pitchFamily="34" charset="0"/>
                <a:cs typeface="Calibri" panose="020F0502020204030204" pitchFamily="34" charset="0"/>
              </a:rPr>
              <a:t>Mental privacy and brain data confidentiality</a:t>
            </a:r>
          </a:p>
          <a:p>
            <a:pPr marL="152396" indent="0">
              <a:buNone/>
            </a:pPr>
            <a:r>
              <a:rPr lang="en-GB" sz="2000" dirty="0">
                <a:effectLst/>
                <a:latin typeface="Calibri" panose="020F0502020204030204" pitchFamily="34" charset="0"/>
                <a:cs typeface="Calibri" panose="020F0502020204030204" pitchFamily="34" charset="0"/>
              </a:rPr>
              <a:t>Distributive justice</a:t>
            </a:r>
          </a:p>
          <a:p>
            <a:pPr marL="152396" indent="0">
              <a:buNone/>
            </a:pPr>
            <a:r>
              <a:rPr lang="en-GB" sz="2000" dirty="0">
                <a:effectLst/>
                <a:latin typeface="Calibri" panose="020F0502020204030204" pitchFamily="34" charset="0"/>
                <a:cs typeface="Calibri" panose="020F0502020204030204" pitchFamily="34" charset="0"/>
              </a:rPr>
              <a:t>Discrimination/bias</a:t>
            </a:r>
          </a:p>
          <a:p>
            <a:pPr marL="152396" indent="0">
              <a:buNone/>
            </a:pPr>
            <a:r>
              <a:rPr lang="en-GB" sz="2000" dirty="0">
                <a:effectLst/>
                <a:latin typeface="Calibri" panose="020F0502020204030204" pitchFamily="34" charset="0"/>
                <a:cs typeface="Calibri" panose="020F0502020204030204" pitchFamily="34" charset="0"/>
              </a:rPr>
              <a:t>Misuse</a:t>
            </a:r>
          </a:p>
          <a:p>
            <a:pPr marL="152396" indent="0">
              <a:buNone/>
            </a:pPr>
            <a:r>
              <a:rPr lang="en-GB" sz="2000" dirty="0">
                <a:effectLst/>
                <a:latin typeface="Calibri" panose="020F0502020204030204" pitchFamily="34" charset="0"/>
                <a:cs typeface="Calibri" panose="020F0502020204030204" pitchFamily="34" charset="0"/>
              </a:rPr>
              <a:t>Augmentation/enhancement</a:t>
            </a:r>
          </a:p>
          <a:p>
            <a:pPr marL="152396" indent="0">
              <a:buNone/>
            </a:pPr>
            <a:r>
              <a:rPr lang="en-GB" sz="2000" dirty="0">
                <a:effectLst/>
                <a:latin typeface="Calibri" panose="020F0502020204030204" pitchFamily="34" charset="0"/>
                <a:cs typeface="Calibri" panose="020F0502020204030204" pitchFamily="34" charset="0"/>
              </a:rPr>
              <a:t>Interests of the child</a:t>
            </a:r>
          </a:p>
          <a:p>
            <a:pPr marL="152396" indent="0">
              <a:buNone/>
            </a:pPr>
            <a:r>
              <a:rPr lang="en-GB" sz="2000" dirty="0">
                <a:effectLst/>
                <a:latin typeface="Calibri" panose="020F0502020204030204" pitchFamily="34" charset="0"/>
                <a:cs typeface="Calibri" panose="020F0502020204030204" pitchFamily="34" charset="0"/>
              </a:rPr>
              <a:t>Informed consent</a:t>
            </a:r>
            <a:br>
              <a:rPr lang="en-GB" sz="2000" dirty="0">
                <a:effectLst/>
                <a:latin typeface="Calibri" panose="020F0502020204030204" pitchFamily="34" charset="0"/>
                <a:cs typeface="Calibri" panose="020F0502020204030204" pitchFamily="34" charset="0"/>
              </a:rPr>
            </a:br>
            <a:endParaRPr lang="en-GB" sz="2000" dirty="0">
              <a:effectLst/>
              <a:latin typeface="Calibri" panose="020F0502020204030204" pitchFamily="34" charset="0"/>
              <a:cs typeface="Calibri" panose="020F0502020204030204" pitchFamily="34" charset="0"/>
            </a:endParaRPr>
          </a:p>
          <a:p>
            <a:endParaRPr lang="en-SE" dirty="0"/>
          </a:p>
        </p:txBody>
      </p:sp>
    </p:spTree>
    <p:extLst>
      <p:ext uri="{BB962C8B-B14F-4D97-AF65-F5344CB8AC3E}">
        <p14:creationId xmlns:p14="http://schemas.microsoft.com/office/powerpoint/2010/main" val="3841421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p:nvPr/>
        </p:nvSpPr>
        <p:spPr>
          <a:xfrm>
            <a:off x="531433" y="439967"/>
            <a:ext cx="6210800" cy="779725"/>
          </a:xfrm>
          <a:prstGeom prst="rect">
            <a:avLst/>
          </a:prstGeom>
          <a:noFill/>
          <a:ln>
            <a:noFill/>
          </a:ln>
        </p:spPr>
        <p:txBody>
          <a:bodyPr spcFirstLastPara="1" wrap="square" lIns="121900" tIns="121900" rIns="121900" bIns="121900" anchor="t" anchorCtr="0">
            <a:spAutoFit/>
          </a:bodyPr>
          <a:lstStyle/>
          <a:p>
            <a:r>
              <a:rPr lang="en-GB" sz="3467" dirty="0" err="1">
                <a:solidFill>
                  <a:srgbClr val="828780"/>
                </a:solidFill>
                <a:latin typeface="Merriweather"/>
                <a:ea typeface="Merriweather"/>
                <a:cs typeface="Merriweather"/>
                <a:sym typeface="Merriweather"/>
              </a:rPr>
              <a:t>CoE</a:t>
            </a:r>
            <a:r>
              <a:rPr lang="en-GB" sz="3467" dirty="0">
                <a:solidFill>
                  <a:srgbClr val="828780"/>
                </a:solidFill>
                <a:latin typeface="Merriweather"/>
                <a:ea typeface="Merriweather"/>
                <a:cs typeface="Merriweather"/>
                <a:sym typeface="Merriweather"/>
              </a:rPr>
              <a:t> </a:t>
            </a:r>
            <a:endParaRPr lang="en-GB" sz="1600" dirty="0">
              <a:solidFill>
                <a:srgbClr val="828780"/>
              </a:solidFill>
              <a:latin typeface="Proxima Nova"/>
              <a:ea typeface="Proxima Nova"/>
              <a:cs typeface="Proxima Nova"/>
              <a:sym typeface="Proxima Nova"/>
            </a:endParaRPr>
          </a:p>
        </p:txBody>
      </p:sp>
      <p:pic>
        <p:nvPicPr>
          <p:cNvPr id="77" name="Google Shape;77;p16"/>
          <p:cNvPicPr preferRelativeResize="0"/>
          <p:nvPr/>
        </p:nvPicPr>
        <p:blipFill>
          <a:blip r:embed="rId3">
            <a:alphaModFix/>
          </a:blip>
          <a:stretch>
            <a:fillRect/>
          </a:stretch>
        </p:blipFill>
        <p:spPr>
          <a:xfrm>
            <a:off x="3063162" y="955562"/>
            <a:ext cx="5874429" cy="5231635"/>
          </a:xfrm>
          <a:prstGeom prst="rect">
            <a:avLst/>
          </a:prstGeom>
          <a:noFill/>
          <a:ln>
            <a:noFill/>
          </a:ln>
        </p:spPr>
      </p:pic>
      <p:pic>
        <p:nvPicPr>
          <p:cNvPr id="4" name="Picture 3">
            <a:extLst>
              <a:ext uri="{FF2B5EF4-FFF2-40B4-BE49-F238E27FC236}">
                <a16:creationId xmlns:a16="http://schemas.microsoft.com/office/drawing/2014/main" id="{86B1F6C6-DAA7-D2D6-57C4-1D79FB757DE5}"/>
              </a:ext>
            </a:extLst>
          </p:cNvPr>
          <p:cNvPicPr>
            <a:picLocks noChangeAspect="1"/>
          </p:cNvPicPr>
          <p:nvPr/>
        </p:nvPicPr>
        <p:blipFill>
          <a:blip r:embed="rId4"/>
          <a:stretch>
            <a:fillRect/>
          </a:stretch>
        </p:blipFill>
        <p:spPr>
          <a:xfrm>
            <a:off x="2209800" y="2322994"/>
            <a:ext cx="7772400" cy="2212011"/>
          </a:xfrm>
          <a:prstGeom prst="rect">
            <a:avLst/>
          </a:prstGeom>
        </p:spPr>
      </p:pic>
      <p:pic>
        <p:nvPicPr>
          <p:cNvPr id="5" name="Picture 4">
            <a:extLst>
              <a:ext uri="{FF2B5EF4-FFF2-40B4-BE49-F238E27FC236}">
                <a16:creationId xmlns:a16="http://schemas.microsoft.com/office/drawing/2014/main" id="{2F676056-47EB-43EE-5B37-AD5C7EE3BA9C}"/>
              </a:ext>
            </a:extLst>
          </p:cNvPr>
          <p:cNvPicPr>
            <a:picLocks noChangeAspect="1"/>
          </p:cNvPicPr>
          <p:nvPr/>
        </p:nvPicPr>
        <p:blipFill>
          <a:blip r:embed="rId5"/>
          <a:stretch>
            <a:fillRect/>
          </a:stretch>
        </p:blipFill>
        <p:spPr>
          <a:xfrm>
            <a:off x="2209800" y="4648648"/>
            <a:ext cx="7772400" cy="1576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09A3-4CFC-F1A6-149E-13D5509CE375}"/>
              </a:ext>
            </a:extLst>
          </p:cNvPr>
          <p:cNvSpPr>
            <a:spLocks noGrp="1"/>
          </p:cNvSpPr>
          <p:nvPr>
            <p:ph type="title"/>
          </p:nvPr>
        </p:nvSpPr>
        <p:spPr>
          <a:xfrm>
            <a:off x="415600" y="196760"/>
            <a:ext cx="11360800" cy="763600"/>
          </a:xfrm>
        </p:spPr>
        <p:txBody>
          <a:bodyPr>
            <a:noAutofit/>
          </a:bodyPr>
          <a:lstStyle/>
          <a:p>
            <a:r>
              <a:rPr lang="en-GB" dirty="0">
                <a:solidFill>
                  <a:srgbClr val="828780"/>
                </a:solidFill>
                <a:latin typeface="Merriweather"/>
                <a:ea typeface="Proxima Nova"/>
                <a:cs typeface="Proxima Nova"/>
                <a:sym typeface="Merriweather"/>
              </a:rPr>
              <a:t>Similarities and Differences</a:t>
            </a:r>
            <a:br>
              <a:rPr lang="en-GB" dirty="0">
                <a:solidFill>
                  <a:srgbClr val="828780"/>
                </a:solidFill>
                <a:latin typeface="Proxima Nova"/>
                <a:ea typeface="Proxima Nova"/>
                <a:cs typeface="Proxima Nova"/>
                <a:sym typeface="Proxima Nova"/>
              </a:rPr>
            </a:br>
            <a:endParaRPr lang="en-SE" dirty="0"/>
          </a:p>
        </p:txBody>
      </p:sp>
      <p:sp>
        <p:nvSpPr>
          <p:cNvPr id="3" name="Text Placeholder 2">
            <a:extLst>
              <a:ext uri="{FF2B5EF4-FFF2-40B4-BE49-F238E27FC236}">
                <a16:creationId xmlns:a16="http://schemas.microsoft.com/office/drawing/2014/main" id="{63DEA3D7-2D48-6D59-3CEB-B452A11FD780}"/>
              </a:ext>
            </a:extLst>
          </p:cNvPr>
          <p:cNvSpPr>
            <a:spLocks noGrp="1"/>
          </p:cNvSpPr>
          <p:nvPr>
            <p:ph type="body" idx="1"/>
          </p:nvPr>
        </p:nvSpPr>
        <p:spPr>
          <a:xfrm>
            <a:off x="415600" y="960360"/>
            <a:ext cx="11360800" cy="5516640"/>
          </a:xfrm>
        </p:spPr>
        <p:txBody>
          <a:bodyPr>
            <a:normAutofit fontScale="85000" lnSpcReduction="20000"/>
          </a:bodyPr>
          <a:lstStyle/>
          <a:p>
            <a:pPr marL="152396" indent="0">
              <a:buNone/>
            </a:pPr>
            <a:r>
              <a:rPr lang="en-SE" sz="2300" dirty="0">
                <a:latin typeface="Calibri" panose="020F0502020204030204" pitchFamily="34" charset="0"/>
                <a:cs typeface="Calibri" panose="020F0502020204030204" pitchFamily="34" charset="0"/>
              </a:rPr>
              <a:t>Characteristics:</a:t>
            </a:r>
          </a:p>
          <a:p>
            <a:pPr marL="152396" indent="0">
              <a:buNone/>
            </a:pPr>
            <a:endParaRPr lang="en-SE" sz="2300" dirty="0">
              <a:latin typeface="Calibri" panose="020F0502020204030204" pitchFamily="34" charset="0"/>
              <a:cs typeface="Calibri" panose="020F0502020204030204" pitchFamily="34" charset="0"/>
            </a:endParaRPr>
          </a:p>
          <a:p>
            <a:pPr lvl="1"/>
            <a:r>
              <a:rPr lang="en-GB" sz="2300" dirty="0">
                <a:latin typeface="Calibri" panose="020F0502020204030204" pitchFamily="34" charset="0"/>
                <a:cs typeface="Calibri" panose="020F0502020204030204" pitchFamily="34" charset="0"/>
              </a:rPr>
              <a:t>In common</a:t>
            </a:r>
          </a:p>
          <a:p>
            <a:pPr lvl="2"/>
            <a:r>
              <a:rPr lang="en-GB" sz="2300" dirty="0">
                <a:latin typeface="Calibri" panose="020F0502020204030204" pitchFamily="34" charset="0"/>
                <a:cs typeface="Calibri" panose="020F0502020204030204" pitchFamily="34" charset="0"/>
              </a:rPr>
              <a:t>P</a:t>
            </a:r>
            <a:r>
              <a:rPr lang="en-SE" sz="2300" dirty="0">
                <a:latin typeface="Calibri" panose="020F0502020204030204" pitchFamily="34" charset="0"/>
                <a:cs typeface="Calibri" panose="020F0502020204030204" pitchFamily="34" charset="0"/>
              </a:rPr>
              <a:t>romotion of responsible design, development and deployment of neurotechnologies</a:t>
            </a:r>
            <a:endParaRPr lang="en-GB" sz="2300" dirty="0">
              <a:latin typeface="Calibri" panose="020F0502020204030204" pitchFamily="34" charset="0"/>
              <a:cs typeface="Calibri" panose="020F0502020204030204" pitchFamily="34" charset="0"/>
            </a:endParaRPr>
          </a:p>
          <a:p>
            <a:pPr lvl="2"/>
            <a:r>
              <a:rPr lang="en-GB" sz="2300" dirty="0">
                <a:latin typeface="Calibri" panose="020F0502020204030204" pitchFamily="34" charset="0"/>
                <a:cs typeface="Calibri" panose="020F0502020204030204" pitchFamily="34" charset="0"/>
              </a:rPr>
              <a:t>B</a:t>
            </a:r>
            <a:r>
              <a:rPr lang="en-SE" sz="2300" dirty="0">
                <a:latin typeface="Calibri" panose="020F0502020204030204" pitchFamily="34" charset="0"/>
                <a:cs typeface="Calibri" panose="020F0502020204030204" pitchFamily="34" charset="0"/>
              </a:rPr>
              <a:t>enefit to the public</a:t>
            </a:r>
          </a:p>
          <a:p>
            <a:pPr lvl="2"/>
            <a:r>
              <a:rPr lang="en-GB" sz="2300" dirty="0">
                <a:latin typeface="Calibri" panose="020F0502020204030204" pitchFamily="34" charset="0"/>
                <a:cs typeface="Calibri" panose="020F0502020204030204" pitchFamily="34" charset="0"/>
              </a:rPr>
              <a:t>C</a:t>
            </a:r>
            <a:r>
              <a:rPr lang="en-SE" sz="2300" dirty="0">
                <a:latin typeface="Calibri" panose="020F0502020204030204" pitchFamily="34" charset="0"/>
                <a:cs typeface="Calibri" panose="020F0502020204030204" pitchFamily="34" charset="0"/>
              </a:rPr>
              <a:t>all for increased communication and engagement</a:t>
            </a:r>
          </a:p>
          <a:p>
            <a:pPr lvl="2"/>
            <a:r>
              <a:rPr lang="en-GB" sz="2300" dirty="0">
                <a:latin typeface="Calibri" panose="020F0502020204030204" pitchFamily="34" charset="0"/>
                <a:cs typeface="Calibri" panose="020F0502020204030204" pitchFamily="34" charset="0"/>
              </a:rPr>
              <a:t>B</a:t>
            </a:r>
            <a:r>
              <a:rPr lang="en-SE" sz="2300" dirty="0">
                <a:latin typeface="Calibri" panose="020F0502020204030204" pitchFamily="34" charset="0"/>
                <a:cs typeface="Calibri" panose="020F0502020204030204" pitchFamily="34" charset="0"/>
              </a:rPr>
              <a:t>rain exceptionalism</a:t>
            </a:r>
          </a:p>
          <a:p>
            <a:pPr marL="1405431" lvl="2" indent="0">
              <a:buNone/>
            </a:pPr>
            <a:endParaRPr lang="en-SE" sz="2300" dirty="0">
              <a:latin typeface="Calibri" panose="020F0502020204030204" pitchFamily="34" charset="0"/>
              <a:cs typeface="Calibri" panose="020F0502020204030204" pitchFamily="34" charset="0"/>
            </a:endParaRPr>
          </a:p>
          <a:p>
            <a:pPr lvl="1"/>
            <a:r>
              <a:rPr lang="en-GB" sz="2300" dirty="0">
                <a:latin typeface="Calibri" panose="020F0502020204030204" pitchFamily="34" charset="0"/>
                <a:cs typeface="Calibri" panose="020F0502020204030204" pitchFamily="34" charset="0"/>
              </a:rPr>
              <a:t>Differences</a:t>
            </a:r>
          </a:p>
          <a:p>
            <a:pPr lvl="2"/>
            <a:r>
              <a:rPr lang="en-SE" sz="2300" dirty="0">
                <a:latin typeface="Calibri" panose="020F0502020204030204" pitchFamily="34" charset="0"/>
                <a:cs typeface="Calibri" panose="020F0502020204030204" pitchFamily="34" charset="0"/>
              </a:rPr>
              <a:t>Strategies</a:t>
            </a:r>
          </a:p>
          <a:p>
            <a:pPr lvl="2"/>
            <a:r>
              <a:rPr lang="en-GB" sz="2300" dirty="0">
                <a:latin typeface="Calibri" panose="020F0502020204030204" pitchFamily="34" charset="0"/>
                <a:cs typeface="Calibri" panose="020F0502020204030204" pitchFamily="34" charset="0"/>
              </a:rPr>
              <a:t>T</a:t>
            </a:r>
            <a:r>
              <a:rPr lang="en-SE" sz="2300" dirty="0">
                <a:latin typeface="Calibri" panose="020F0502020204030204" pitchFamily="34" charset="0"/>
                <a:cs typeface="Calibri" panose="020F0502020204030204" pitchFamily="34" charset="0"/>
              </a:rPr>
              <a:t>argets</a:t>
            </a:r>
          </a:p>
          <a:p>
            <a:pPr lvl="2"/>
            <a:r>
              <a:rPr lang="en-SE" sz="2300" dirty="0">
                <a:latin typeface="Calibri" panose="020F0502020204030204" pitchFamily="34" charset="0"/>
                <a:cs typeface="Calibri" panose="020F0502020204030204" pitchFamily="34" charset="0"/>
              </a:rPr>
              <a:t>Underlying assumptions and frameworks</a:t>
            </a:r>
          </a:p>
          <a:p>
            <a:pPr lvl="3"/>
            <a:r>
              <a:rPr lang="en-SE" sz="2300" dirty="0">
                <a:latin typeface="Calibri" panose="020F0502020204030204" pitchFamily="34" charset="0"/>
                <a:cs typeface="Calibri" panose="020F0502020204030204" pitchFamily="34" charset="0"/>
              </a:rPr>
              <a:t>Responsible Research and Innovation</a:t>
            </a:r>
          </a:p>
          <a:p>
            <a:pPr lvl="3"/>
            <a:r>
              <a:rPr lang="en-GB" sz="2300" dirty="0">
                <a:latin typeface="Calibri" panose="020F0502020204030204" pitchFamily="34" charset="0"/>
                <a:cs typeface="Calibri" panose="020F0502020204030204" pitchFamily="34" charset="0"/>
              </a:rPr>
              <a:t>P</a:t>
            </a:r>
            <a:r>
              <a:rPr lang="en-SE" sz="2300" dirty="0">
                <a:latin typeface="Calibri" panose="020F0502020204030204" pitchFamily="34" charset="0"/>
                <a:cs typeface="Calibri" panose="020F0502020204030204" pitchFamily="34" charset="0"/>
              </a:rPr>
              <a:t>rinciples of medical ethics</a:t>
            </a:r>
          </a:p>
          <a:p>
            <a:pPr lvl="2"/>
            <a:r>
              <a:rPr lang="en-GB" sz="2300" dirty="0">
                <a:latin typeface="Calibri" panose="020F0502020204030204" pitchFamily="34" charset="0"/>
                <a:cs typeface="Calibri" panose="020F0502020204030204" pitchFamily="34" charset="0"/>
              </a:rPr>
              <a:t>A</a:t>
            </a:r>
            <a:r>
              <a:rPr lang="en-SE" sz="2300" dirty="0">
                <a:latin typeface="Calibri" panose="020F0502020204030204" pitchFamily="34" charset="0"/>
                <a:cs typeface="Calibri" panose="020F0502020204030204" pitchFamily="34" charset="0"/>
              </a:rPr>
              <a:t>ssignation of responsibility</a:t>
            </a:r>
          </a:p>
          <a:p>
            <a:pPr marL="1405431" lvl="2" indent="0">
              <a:buNone/>
            </a:pPr>
            <a:endParaRPr lang="en-SE" sz="2300" dirty="0">
              <a:latin typeface="Calibri" panose="020F0502020204030204" pitchFamily="34" charset="0"/>
              <a:cs typeface="Calibri" panose="020F0502020204030204" pitchFamily="34" charset="0"/>
            </a:endParaRPr>
          </a:p>
          <a:p>
            <a:pPr marL="152396" indent="0">
              <a:buNone/>
            </a:pPr>
            <a:r>
              <a:rPr lang="en-SE" sz="2300" dirty="0">
                <a:latin typeface="Calibri" panose="020F0502020204030204" pitchFamily="34" charset="0"/>
                <a:cs typeface="Calibri" panose="020F0502020204030204" pitchFamily="34" charset="0"/>
              </a:rPr>
              <a:t>Topics:</a:t>
            </a:r>
          </a:p>
          <a:p>
            <a:pPr lvl="1"/>
            <a:r>
              <a:rPr lang="en-GB" sz="2300" dirty="0">
                <a:latin typeface="Calibri" panose="020F0502020204030204" pitchFamily="34" charset="0"/>
                <a:cs typeface="Calibri" panose="020F0502020204030204" pitchFamily="34" charset="0"/>
              </a:rPr>
              <a:t>Usual suspects with added complexity</a:t>
            </a:r>
          </a:p>
          <a:p>
            <a:pPr lvl="1"/>
            <a:r>
              <a:rPr lang="en-GB" sz="2300" dirty="0">
                <a:latin typeface="Calibri" panose="020F0502020204030204" pitchFamily="34" charset="0"/>
                <a:cs typeface="Calibri" panose="020F0502020204030204" pitchFamily="34" charset="0"/>
              </a:rPr>
              <a:t>Uniquely relevant for </a:t>
            </a:r>
            <a:r>
              <a:rPr lang="en-GB" sz="2300" dirty="0" err="1">
                <a:latin typeface="Calibri" panose="020F0502020204030204" pitchFamily="34" charset="0"/>
                <a:cs typeface="Calibri" panose="020F0502020204030204" pitchFamily="34" charset="0"/>
              </a:rPr>
              <a:t>neurotechnologies</a:t>
            </a:r>
            <a:endParaRPr lang="en-GB" sz="2300" dirty="0">
              <a:latin typeface="Calibri" panose="020F0502020204030204" pitchFamily="34" charset="0"/>
              <a:cs typeface="Calibri" panose="020F0502020204030204" pitchFamily="34" charset="0"/>
            </a:endParaRPr>
          </a:p>
          <a:p>
            <a:pPr marL="152396" indent="0">
              <a:buNone/>
            </a:pPr>
            <a:endParaRPr lang="sv-SE" sz="2300" dirty="0">
              <a:latin typeface="Calibri" panose="020F0502020204030204" pitchFamily="34" charset="0"/>
              <a:ea typeface="Proxima Nova"/>
              <a:cs typeface="Calibri" panose="020F0502020204030204" pitchFamily="34" charset="0"/>
              <a:sym typeface="Proxima Nova"/>
            </a:endParaRPr>
          </a:p>
          <a:p>
            <a:pPr marL="152396" indent="0">
              <a:buNone/>
            </a:pPr>
            <a:r>
              <a:rPr lang="sv-SE" sz="2300" dirty="0" err="1">
                <a:latin typeface="Calibri" panose="020F0502020204030204" pitchFamily="34" charset="0"/>
                <a:ea typeface="Proxima Nova"/>
                <a:cs typeface="Calibri" panose="020F0502020204030204" pitchFamily="34" charset="0"/>
                <a:sym typeface="Proxima Nova"/>
              </a:rPr>
              <a:t>Some</a:t>
            </a:r>
            <a:r>
              <a:rPr lang="sv-SE" sz="2300" dirty="0">
                <a:latin typeface="Calibri" panose="020F0502020204030204" pitchFamily="34" charset="0"/>
                <a:ea typeface="Proxima Nova"/>
                <a:cs typeface="Calibri" panose="020F0502020204030204" pitchFamily="34" charset="0"/>
                <a:sym typeface="Proxima Nova"/>
              </a:rPr>
              <a:t> </a:t>
            </a:r>
            <a:r>
              <a:rPr lang="sv-SE" sz="2300" dirty="0" err="1">
                <a:latin typeface="Calibri" panose="020F0502020204030204" pitchFamily="34" charset="0"/>
                <a:ea typeface="Proxima Nova"/>
                <a:cs typeface="Calibri" panose="020F0502020204030204" pitchFamily="34" charset="0"/>
                <a:sym typeface="Proxima Nova"/>
              </a:rPr>
              <a:t>challenges</a:t>
            </a:r>
            <a:endParaRPr lang="sv-SE" sz="2300" dirty="0">
              <a:latin typeface="Calibri" panose="020F0502020204030204" pitchFamily="34" charset="0"/>
              <a:ea typeface="Proxima Nova"/>
              <a:cs typeface="Calibri" panose="020F0502020204030204" pitchFamily="34" charset="0"/>
              <a:sym typeface="Proxima Nova"/>
            </a:endParaRPr>
          </a:p>
          <a:p>
            <a:pPr marL="152396" indent="0">
              <a:buNone/>
            </a:pPr>
            <a:endParaRPr lang="sv-SE" sz="2300" dirty="0">
              <a:latin typeface="Calibri" panose="020F0502020204030204" pitchFamily="34" charset="0"/>
              <a:ea typeface="Proxima Nova"/>
              <a:cs typeface="Calibri" panose="020F0502020204030204" pitchFamily="34" charset="0"/>
              <a:sym typeface="Proxima Nova"/>
            </a:endParaRPr>
          </a:p>
          <a:p>
            <a:pPr lvl="1"/>
            <a:r>
              <a:rPr lang="sv-SE" sz="2100" dirty="0" err="1">
                <a:latin typeface="Calibri" panose="020F0502020204030204" pitchFamily="34" charset="0"/>
                <a:ea typeface="Proxima Nova"/>
                <a:cs typeface="Calibri" panose="020F0502020204030204" pitchFamily="34" charset="0"/>
                <a:sym typeface="Proxima Nova"/>
              </a:rPr>
              <a:t>Specification</a:t>
            </a:r>
            <a:endParaRPr lang="sv-SE" sz="2100" dirty="0">
              <a:latin typeface="Calibri" panose="020F0502020204030204" pitchFamily="34" charset="0"/>
              <a:ea typeface="Proxima Nova"/>
              <a:cs typeface="Calibri" panose="020F0502020204030204" pitchFamily="34" charset="0"/>
              <a:sym typeface="Proxima Nova"/>
            </a:endParaRPr>
          </a:p>
          <a:p>
            <a:pPr lvl="1"/>
            <a:r>
              <a:rPr lang="sv-SE" sz="2100" dirty="0">
                <a:latin typeface="Calibri" panose="020F0502020204030204" pitchFamily="34" charset="0"/>
                <a:ea typeface="Proxima Nova"/>
                <a:cs typeface="Calibri" panose="020F0502020204030204" pitchFamily="34" charset="0"/>
                <a:sym typeface="Proxima Nova"/>
              </a:rPr>
              <a:t>Implementation</a:t>
            </a:r>
          </a:p>
          <a:p>
            <a:pPr lvl="1"/>
            <a:r>
              <a:rPr lang="sv-SE" sz="2100" dirty="0" err="1">
                <a:latin typeface="Calibri" panose="020F0502020204030204" pitchFamily="34" charset="0"/>
                <a:ea typeface="Proxima Nova"/>
                <a:cs typeface="Calibri" panose="020F0502020204030204" pitchFamily="34" charset="0"/>
                <a:sym typeface="Proxima Nova"/>
              </a:rPr>
              <a:t>Are</a:t>
            </a:r>
            <a:r>
              <a:rPr lang="sv-SE" sz="2100" dirty="0">
                <a:latin typeface="Calibri" panose="020F0502020204030204" pitchFamily="34" charset="0"/>
                <a:ea typeface="Proxima Nova"/>
                <a:cs typeface="Calibri" panose="020F0502020204030204" pitchFamily="34" charset="0"/>
                <a:sym typeface="Proxima Nova"/>
              </a:rPr>
              <a:t> </a:t>
            </a:r>
            <a:r>
              <a:rPr lang="sv-SE" sz="2100" dirty="0" err="1">
                <a:latin typeface="Calibri" panose="020F0502020204030204" pitchFamily="34" charset="0"/>
                <a:ea typeface="Proxima Nova"/>
                <a:cs typeface="Calibri" panose="020F0502020204030204" pitchFamily="34" charset="0"/>
                <a:sym typeface="Proxima Nova"/>
              </a:rPr>
              <a:t>they</a:t>
            </a:r>
            <a:r>
              <a:rPr lang="sv-SE" sz="2100" dirty="0">
                <a:latin typeface="Calibri" panose="020F0502020204030204" pitchFamily="34" charset="0"/>
                <a:ea typeface="Proxima Nova"/>
                <a:cs typeface="Calibri" panose="020F0502020204030204" pitchFamily="34" charset="0"/>
                <a:sym typeface="Proxima Nova"/>
              </a:rPr>
              <a:t> </a:t>
            </a:r>
            <a:r>
              <a:rPr lang="sv-SE" sz="2100" dirty="0" err="1">
                <a:latin typeface="Calibri" panose="020F0502020204030204" pitchFamily="34" charset="0"/>
                <a:ea typeface="Proxima Nova"/>
                <a:cs typeface="Calibri" panose="020F0502020204030204" pitchFamily="34" charset="0"/>
                <a:sym typeface="Proxima Nova"/>
              </a:rPr>
              <a:t>enough</a:t>
            </a:r>
            <a:r>
              <a:rPr lang="sv-SE" sz="2100" dirty="0">
                <a:latin typeface="Calibri" panose="020F0502020204030204" pitchFamily="34" charset="0"/>
                <a:ea typeface="Proxima Nova"/>
                <a:cs typeface="Calibri" panose="020F0502020204030204" pitchFamily="34" charset="0"/>
                <a:sym typeface="Proxima Nova"/>
              </a:rPr>
              <a:t>?</a:t>
            </a:r>
          </a:p>
          <a:p>
            <a:pPr marL="152396" indent="0">
              <a:buNone/>
            </a:pPr>
            <a:endParaRPr lang="en-SE" dirty="0">
              <a:latin typeface="Calibri" panose="020F0502020204030204" pitchFamily="34" charset="0"/>
              <a:cs typeface="Calibri" panose="020F0502020204030204" pitchFamily="34" charset="0"/>
            </a:endParaRPr>
          </a:p>
          <a:p>
            <a:pPr lvl="2"/>
            <a:endParaRPr lang="en-SE" dirty="0"/>
          </a:p>
          <a:p>
            <a:pPr lvl="1"/>
            <a:endParaRPr lang="en-SE" dirty="0"/>
          </a:p>
        </p:txBody>
      </p:sp>
    </p:spTree>
    <p:extLst>
      <p:ext uri="{BB962C8B-B14F-4D97-AF65-F5344CB8AC3E}">
        <p14:creationId xmlns:p14="http://schemas.microsoft.com/office/powerpoint/2010/main" val="307279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8751-F8E2-A196-6B5D-0A95701F3731}"/>
              </a:ext>
            </a:extLst>
          </p:cNvPr>
          <p:cNvSpPr>
            <a:spLocks noGrp="1"/>
          </p:cNvSpPr>
          <p:nvPr>
            <p:ph type="title"/>
          </p:nvPr>
        </p:nvSpPr>
        <p:spPr/>
        <p:txBody>
          <a:bodyPr/>
          <a:lstStyle/>
          <a:p>
            <a:r>
              <a:rPr lang="en-GB" sz="4400" dirty="0">
                <a:solidFill>
                  <a:srgbClr val="828780"/>
                </a:solidFill>
                <a:latin typeface="Merriweather"/>
                <a:ea typeface="Merriweather"/>
                <a:cs typeface="Merriweather"/>
                <a:sym typeface="Merriweather"/>
              </a:rPr>
              <a:t>Structure</a:t>
            </a:r>
            <a:br>
              <a:rPr lang="en-GB" sz="2000" dirty="0">
                <a:solidFill>
                  <a:srgbClr val="828780"/>
                </a:solidFill>
                <a:latin typeface="Proxima Nova"/>
                <a:ea typeface="Proxima Nova"/>
                <a:cs typeface="Proxima Nova"/>
                <a:sym typeface="Proxima Nova"/>
              </a:rPr>
            </a:br>
            <a:endParaRPr lang="en-SE" dirty="0"/>
          </a:p>
        </p:txBody>
      </p:sp>
      <p:sp>
        <p:nvSpPr>
          <p:cNvPr id="3" name="Content Placeholder 2">
            <a:extLst>
              <a:ext uri="{FF2B5EF4-FFF2-40B4-BE49-F238E27FC236}">
                <a16:creationId xmlns:a16="http://schemas.microsoft.com/office/drawing/2014/main" id="{B766F764-9CA1-8477-7159-661F26191818}"/>
              </a:ext>
            </a:extLst>
          </p:cNvPr>
          <p:cNvSpPr>
            <a:spLocks noGrp="1"/>
          </p:cNvSpPr>
          <p:nvPr>
            <p:ph idx="1"/>
          </p:nvPr>
        </p:nvSpPr>
        <p:spPr/>
        <p:txBody>
          <a:bodyPr/>
          <a:lstStyle/>
          <a:p>
            <a:pPr marL="457200" indent="-457200">
              <a:buFont typeface="+mj-lt"/>
              <a:buAutoNum type="arabicPeriod"/>
            </a:pPr>
            <a:r>
              <a:rPr lang="en-SE" sz="2400" dirty="0">
                <a:latin typeface="Calibri" panose="020F0502020204030204" pitchFamily="34" charset="0"/>
                <a:cs typeface="Calibri" panose="020F0502020204030204" pitchFamily="34" charset="0"/>
              </a:rPr>
              <a:t>Overview</a:t>
            </a:r>
          </a:p>
          <a:p>
            <a:pPr marL="457200" indent="-457200">
              <a:buFont typeface="+mj-lt"/>
              <a:buAutoNum type="arabicPeriod"/>
            </a:pPr>
            <a:r>
              <a:rPr lang="en-GB" sz="2400" dirty="0" err="1">
                <a:latin typeface="Calibri" panose="020F0502020204030204" pitchFamily="34" charset="0"/>
                <a:cs typeface="Calibri" panose="020F0502020204030204" pitchFamily="34" charset="0"/>
              </a:rPr>
              <a:t>Neuroethics</a:t>
            </a:r>
            <a:endParaRPr lang="en-GB" sz="2400" dirty="0">
              <a:latin typeface="Calibri" panose="020F0502020204030204" pitchFamily="34" charset="0"/>
              <a:cs typeface="Calibri" panose="020F0502020204030204" pitchFamily="34" charset="0"/>
            </a:endParaRPr>
          </a:p>
          <a:p>
            <a:pPr marL="457200" indent="-457200">
              <a:buFont typeface="+mj-lt"/>
              <a:buAutoNum type="arabicPeriod"/>
            </a:pPr>
            <a:r>
              <a:rPr lang="en-GB" sz="2400" dirty="0">
                <a:latin typeface="Calibri" panose="020F0502020204030204" pitchFamily="34" charset="0"/>
                <a:cs typeface="Calibri" panose="020F0502020204030204" pitchFamily="34" charset="0"/>
              </a:rPr>
              <a:t>Guidelines and Recommendations</a:t>
            </a:r>
          </a:p>
          <a:p>
            <a:pPr marL="457200" indent="-457200">
              <a:buFont typeface="+mj-lt"/>
              <a:buAutoNum type="arabicPeriod"/>
            </a:pPr>
            <a:r>
              <a:rPr lang="en-GB" sz="2400" dirty="0">
                <a:latin typeface="Calibri" panose="020F0502020204030204" pitchFamily="34" charset="0"/>
                <a:cs typeface="Calibri" panose="020F0502020204030204" pitchFamily="34" charset="0"/>
              </a:rPr>
              <a:t>To do list? </a:t>
            </a:r>
            <a:endParaRPr lang="en-SE" sz="2400" dirty="0">
              <a:latin typeface="Calibri" panose="020F0502020204030204" pitchFamily="34" charset="0"/>
              <a:cs typeface="Calibri" panose="020F0502020204030204" pitchFamily="34" charset="0"/>
            </a:endParaRPr>
          </a:p>
          <a:p>
            <a:pPr marL="457200" indent="-457200">
              <a:buFont typeface="+mj-lt"/>
              <a:buAutoNum type="arabicPeriod"/>
            </a:pPr>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896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05FC7-D0E2-621F-FD6B-53D389EFC8AF}"/>
              </a:ext>
            </a:extLst>
          </p:cNvPr>
          <p:cNvSpPr>
            <a:spLocks noGrp="1"/>
          </p:cNvSpPr>
          <p:nvPr>
            <p:ph type="title"/>
          </p:nvPr>
        </p:nvSpPr>
        <p:spPr>
          <a:xfrm>
            <a:off x="415600" y="196760"/>
            <a:ext cx="11360800" cy="763600"/>
          </a:xfrm>
        </p:spPr>
        <p:txBody>
          <a:bodyPr>
            <a:normAutofit fontScale="90000"/>
          </a:bodyPr>
          <a:lstStyle/>
          <a:p>
            <a:r>
              <a:rPr lang="en-SE" dirty="0">
                <a:solidFill>
                  <a:srgbClr val="828780"/>
                </a:solidFill>
                <a:latin typeface="Merriweather"/>
                <a:ea typeface="Proxima Nova"/>
                <a:cs typeface="Proxima Nova"/>
                <a:sym typeface="Merriweather"/>
              </a:rPr>
              <a:t>Gaps in existing laws, regulations and soft approaches?</a:t>
            </a:r>
            <a:endParaRPr lang="en-SE" dirty="0"/>
          </a:p>
        </p:txBody>
      </p:sp>
      <p:sp>
        <p:nvSpPr>
          <p:cNvPr id="3" name="Text Placeholder 2">
            <a:extLst>
              <a:ext uri="{FF2B5EF4-FFF2-40B4-BE49-F238E27FC236}">
                <a16:creationId xmlns:a16="http://schemas.microsoft.com/office/drawing/2014/main" id="{7269D898-4F89-89B2-41E6-75DA44B0039C}"/>
              </a:ext>
            </a:extLst>
          </p:cNvPr>
          <p:cNvSpPr>
            <a:spLocks noGrp="1"/>
          </p:cNvSpPr>
          <p:nvPr>
            <p:ph type="body" idx="1"/>
          </p:nvPr>
        </p:nvSpPr>
        <p:spPr>
          <a:xfrm>
            <a:off x="415600" y="1452161"/>
            <a:ext cx="11360800" cy="4555200"/>
          </a:xfrm>
        </p:spPr>
        <p:txBody>
          <a:bodyPr/>
          <a:lstStyle/>
          <a:p>
            <a:r>
              <a:rPr lang="en-GB" dirty="0">
                <a:solidFill>
                  <a:srgbClr val="000000"/>
                </a:solidFill>
                <a:latin typeface="Calibri" panose="020F0502020204030204" pitchFamily="34" charset="0"/>
                <a:cs typeface="Calibri" panose="020F0502020204030204" pitchFamily="34" charset="0"/>
              </a:rPr>
              <a:t>G</a:t>
            </a:r>
            <a:r>
              <a:rPr lang="en-GB" b="0" i="0" u="none" strike="noStrike" dirty="0">
                <a:solidFill>
                  <a:srgbClr val="000000"/>
                </a:solidFill>
                <a:effectLst/>
                <a:latin typeface="Calibri" panose="020F0502020204030204" pitchFamily="34" charset="0"/>
                <a:cs typeface="Calibri" panose="020F0502020204030204" pitchFamily="34" charset="0"/>
              </a:rPr>
              <a:t>rowing call for special brain rights </a:t>
            </a:r>
          </a:p>
          <a:p>
            <a:endParaRPr lang="en-SE" dirty="0"/>
          </a:p>
        </p:txBody>
      </p:sp>
      <p:pic>
        <p:nvPicPr>
          <p:cNvPr id="4" name="Picture 3">
            <a:extLst>
              <a:ext uri="{FF2B5EF4-FFF2-40B4-BE49-F238E27FC236}">
                <a16:creationId xmlns:a16="http://schemas.microsoft.com/office/drawing/2014/main" id="{53E658B4-4DC3-AAB9-6BE0-5CAF8F57C682}"/>
              </a:ext>
            </a:extLst>
          </p:cNvPr>
          <p:cNvPicPr>
            <a:picLocks noChangeAspect="1"/>
          </p:cNvPicPr>
          <p:nvPr/>
        </p:nvPicPr>
        <p:blipFill>
          <a:blip r:embed="rId3"/>
          <a:stretch>
            <a:fillRect/>
          </a:stretch>
        </p:blipFill>
        <p:spPr>
          <a:xfrm>
            <a:off x="1814742" y="2112905"/>
            <a:ext cx="7772400" cy="4386257"/>
          </a:xfrm>
          <a:prstGeom prst="rect">
            <a:avLst/>
          </a:prstGeom>
        </p:spPr>
      </p:pic>
    </p:spTree>
    <p:extLst>
      <p:ext uri="{BB962C8B-B14F-4D97-AF65-F5344CB8AC3E}">
        <p14:creationId xmlns:p14="http://schemas.microsoft.com/office/powerpoint/2010/main" val="1249930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F75D-A410-B64E-0BF9-5E5C0E0EB8E7}"/>
              </a:ext>
            </a:extLst>
          </p:cNvPr>
          <p:cNvSpPr>
            <a:spLocks noGrp="1"/>
          </p:cNvSpPr>
          <p:nvPr>
            <p:ph type="title"/>
          </p:nvPr>
        </p:nvSpPr>
        <p:spPr/>
        <p:txBody>
          <a:bodyPr>
            <a:normAutofit fontScale="90000"/>
          </a:bodyPr>
          <a:lstStyle/>
          <a:p>
            <a:endParaRPr lang="en-SE"/>
          </a:p>
        </p:txBody>
      </p:sp>
      <p:pic>
        <p:nvPicPr>
          <p:cNvPr id="4" name="Picture 3">
            <a:extLst>
              <a:ext uri="{FF2B5EF4-FFF2-40B4-BE49-F238E27FC236}">
                <a16:creationId xmlns:a16="http://schemas.microsoft.com/office/drawing/2014/main" id="{C337A3F8-D54C-53B9-D9BF-790B0265FF24}"/>
              </a:ext>
            </a:extLst>
          </p:cNvPr>
          <p:cNvPicPr>
            <a:picLocks noChangeAspect="1"/>
          </p:cNvPicPr>
          <p:nvPr/>
        </p:nvPicPr>
        <p:blipFill>
          <a:blip r:embed="rId2"/>
          <a:stretch>
            <a:fillRect/>
          </a:stretch>
        </p:blipFill>
        <p:spPr>
          <a:xfrm>
            <a:off x="890530" y="375886"/>
            <a:ext cx="10410940" cy="5715947"/>
          </a:xfrm>
          <a:prstGeom prst="rect">
            <a:avLst/>
          </a:prstGeom>
        </p:spPr>
      </p:pic>
      <p:sp>
        <p:nvSpPr>
          <p:cNvPr id="3" name="Text Placeholder 2">
            <a:extLst>
              <a:ext uri="{FF2B5EF4-FFF2-40B4-BE49-F238E27FC236}">
                <a16:creationId xmlns:a16="http://schemas.microsoft.com/office/drawing/2014/main" id="{4A93EE79-7A7B-91A5-A0E5-2226D3167A10}"/>
              </a:ext>
            </a:extLst>
          </p:cNvPr>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81825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03E05-C935-D012-4257-F03C631F1D81}"/>
              </a:ext>
            </a:extLst>
          </p:cNvPr>
          <p:cNvSpPr>
            <a:spLocks noGrp="1"/>
          </p:cNvSpPr>
          <p:nvPr>
            <p:ph type="title"/>
          </p:nvPr>
        </p:nvSpPr>
        <p:spPr/>
        <p:txBody>
          <a:bodyPr>
            <a:normAutofit fontScale="90000"/>
          </a:bodyPr>
          <a:lstStyle/>
          <a:p>
            <a:r>
              <a:rPr lang="en-GB" sz="4400" dirty="0" err="1">
                <a:solidFill>
                  <a:srgbClr val="828780"/>
                </a:solidFill>
                <a:latin typeface="Merriweather"/>
                <a:ea typeface="Proxima Nova"/>
                <a:cs typeface="Proxima Nova"/>
                <a:sym typeface="Merriweather"/>
              </a:rPr>
              <a:t>Neurorights</a:t>
            </a:r>
            <a:br>
              <a:rPr lang="en-SE" sz="4400" dirty="0"/>
            </a:br>
            <a:endParaRPr lang="en-SE" dirty="0"/>
          </a:p>
        </p:txBody>
      </p:sp>
      <p:sp>
        <p:nvSpPr>
          <p:cNvPr id="3" name="Text Placeholder 2">
            <a:extLst>
              <a:ext uri="{FF2B5EF4-FFF2-40B4-BE49-F238E27FC236}">
                <a16:creationId xmlns:a16="http://schemas.microsoft.com/office/drawing/2014/main" id="{785DEE22-E333-2065-D4DB-458292D4A68F}"/>
              </a:ext>
            </a:extLst>
          </p:cNvPr>
          <p:cNvSpPr>
            <a:spLocks noGrp="1"/>
          </p:cNvSpPr>
          <p:nvPr>
            <p:ph type="body" idx="1"/>
          </p:nvPr>
        </p:nvSpPr>
        <p:spPr/>
        <p:txBody>
          <a:bodyPr/>
          <a:lstStyle/>
          <a:p>
            <a:pPr lvl="1"/>
            <a:r>
              <a:rPr lang="en-GB" b="0" i="0" u="none" strike="noStrike" dirty="0">
                <a:solidFill>
                  <a:srgbClr val="000000"/>
                </a:solidFill>
                <a:effectLst/>
                <a:latin typeface="Calibri" panose="020F0502020204030204" pitchFamily="34" charset="0"/>
                <a:cs typeface="Calibri" panose="020F0502020204030204" pitchFamily="34" charset="0"/>
              </a:rPr>
              <a:t> Advocates for </a:t>
            </a:r>
            <a:r>
              <a:rPr lang="en-GB" b="0" i="0" u="none" strike="noStrike" dirty="0" err="1">
                <a:solidFill>
                  <a:srgbClr val="000000"/>
                </a:solidFill>
                <a:effectLst/>
                <a:latin typeface="Calibri" panose="020F0502020204030204" pitchFamily="34" charset="0"/>
                <a:cs typeface="Calibri" panose="020F0502020204030204" pitchFamily="34" charset="0"/>
              </a:rPr>
              <a:t>neurorights</a:t>
            </a:r>
            <a:r>
              <a:rPr lang="en-GB" b="0" i="0" u="none" strike="noStrike" dirty="0">
                <a:solidFill>
                  <a:srgbClr val="000000"/>
                </a:solidFill>
                <a:effectLst/>
                <a:latin typeface="Calibri" panose="020F0502020204030204" pitchFamily="34" charset="0"/>
                <a:cs typeface="Calibri" panose="020F0502020204030204" pitchFamily="34" charset="0"/>
              </a:rPr>
              <a:t> generally agree that </a:t>
            </a:r>
          </a:p>
          <a:p>
            <a:pPr lvl="2"/>
            <a:r>
              <a:rPr lang="en-GB" b="0" i="0" u="none" strike="noStrike" dirty="0">
                <a:solidFill>
                  <a:srgbClr val="000000"/>
                </a:solidFill>
                <a:effectLst/>
                <a:latin typeface="Calibri" panose="020F0502020204030204" pitchFamily="34" charset="0"/>
                <a:cs typeface="Calibri" panose="020F0502020204030204" pitchFamily="34" charset="0"/>
              </a:rPr>
              <a:t>(1) </a:t>
            </a:r>
            <a:r>
              <a:rPr lang="en-GB" b="0" i="0" u="none" strike="noStrike" dirty="0" err="1">
                <a:solidFill>
                  <a:srgbClr val="000000"/>
                </a:solidFill>
                <a:effectLst/>
                <a:latin typeface="Calibri" panose="020F0502020204030204" pitchFamily="34" charset="0"/>
                <a:cs typeface="Calibri" panose="020F0502020204030204" pitchFamily="34" charset="0"/>
              </a:rPr>
              <a:t>neurodata</a:t>
            </a:r>
            <a:r>
              <a:rPr lang="en-GB" b="0" i="0" u="none" strike="noStrike" dirty="0">
                <a:solidFill>
                  <a:srgbClr val="000000"/>
                </a:solidFill>
                <a:effectLst/>
                <a:latin typeface="Calibri" panose="020F0502020204030204" pitchFamily="34" charset="0"/>
                <a:cs typeface="Calibri" panose="020F0502020204030204" pitchFamily="34" charset="0"/>
              </a:rPr>
              <a:t> is a special category of information inextricably connected to people’s identity and agency, which serve as the basis for all other freedoms, and</a:t>
            </a:r>
          </a:p>
          <a:p>
            <a:pPr lvl="2"/>
            <a:r>
              <a:rPr lang="en-GB" b="0" i="0" u="none" strike="noStrike" dirty="0">
                <a:solidFill>
                  <a:srgbClr val="000000"/>
                </a:solidFill>
                <a:effectLst/>
                <a:latin typeface="Calibri" panose="020F0502020204030204" pitchFamily="34" charset="0"/>
                <a:cs typeface="Calibri" panose="020F0502020204030204" pitchFamily="34" charset="0"/>
              </a:rPr>
              <a:t>(2) individuals have a right to the integrity and privacy of their neurological processes, including related data.</a:t>
            </a:r>
          </a:p>
          <a:p>
            <a:pPr lvl="1"/>
            <a:r>
              <a:rPr lang="en-GB" b="0" i="0" u="none" strike="noStrike" dirty="0">
                <a:solidFill>
                  <a:srgbClr val="000000"/>
                </a:solidFill>
                <a:effectLst/>
                <a:latin typeface="Calibri" panose="020F0502020204030204" pitchFamily="34" charset="0"/>
                <a:cs typeface="Calibri" panose="020F0502020204030204" pitchFamily="34" charset="0"/>
              </a:rPr>
              <a:t>Questions</a:t>
            </a:r>
          </a:p>
          <a:p>
            <a:pPr lvl="2"/>
            <a:r>
              <a:rPr lang="en-GB" b="0" i="0" u="none" strike="noStrike" dirty="0">
                <a:solidFill>
                  <a:srgbClr val="000000"/>
                </a:solidFill>
                <a:effectLst/>
                <a:latin typeface="Calibri" panose="020F0502020204030204" pitchFamily="34" charset="0"/>
                <a:cs typeface="Calibri" panose="020F0502020204030204" pitchFamily="34" charset="0"/>
              </a:rPr>
              <a:t>To advance or protect these interests, are </a:t>
            </a:r>
            <a:r>
              <a:rPr lang="en-GB" b="0" i="0" u="none" strike="noStrike" dirty="0" err="1">
                <a:solidFill>
                  <a:srgbClr val="000000"/>
                </a:solidFill>
                <a:effectLst/>
                <a:latin typeface="Calibri" panose="020F0502020204030204" pitchFamily="34" charset="0"/>
                <a:cs typeface="Calibri" panose="020F0502020204030204" pitchFamily="34" charset="0"/>
              </a:rPr>
              <a:t>neurorights</a:t>
            </a:r>
            <a:r>
              <a:rPr lang="en-GB" b="0" i="0" u="none" strike="noStrike" dirty="0">
                <a:solidFill>
                  <a:srgbClr val="000000"/>
                </a:solidFill>
                <a:effectLst/>
                <a:latin typeface="Calibri" panose="020F0502020204030204" pitchFamily="34" charset="0"/>
                <a:cs typeface="Calibri" panose="020F0502020204030204" pitchFamily="34" charset="0"/>
              </a:rPr>
              <a:t> necessary? </a:t>
            </a:r>
          </a:p>
          <a:p>
            <a:pPr lvl="2"/>
            <a:r>
              <a:rPr lang="en-GB" dirty="0">
                <a:solidFill>
                  <a:srgbClr val="000000"/>
                </a:solidFill>
                <a:latin typeface="Calibri" panose="020F0502020204030204" pitchFamily="34" charset="0"/>
                <a:cs typeface="Calibri" panose="020F0502020204030204" pitchFamily="34" charset="0"/>
              </a:rPr>
              <a:t>W</a:t>
            </a:r>
            <a:r>
              <a:rPr lang="en-GB" b="0" i="0" u="none" strike="noStrike" dirty="0">
                <a:solidFill>
                  <a:srgbClr val="000000"/>
                </a:solidFill>
                <a:effectLst/>
                <a:latin typeface="Calibri" panose="020F0502020204030204" pitchFamily="34" charset="0"/>
                <a:cs typeface="Calibri" panose="020F0502020204030204" pitchFamily="34" charset="0"/>
              </a:rPr>
              <a:t>ho should define </a:t>
            </a:r>
            <a:r>
              <a:rPr lang="en-GB" b="0" i="0" u="none" strike="noStrike" dirty="0" err="1">
                <a:solidFill>
                  <a:srgbClr val="000000"/>
                </a:solidFill>
                <a:effectLst/>
                <a:latin typeface="Calibri" panose="020F0502020204030204" pitchFamily="34" charset="0"/>
                <a:cs typeface="Calibri" panose="020F0502020204030204" pitchFamily="34" charset="0"/>
              </a:rPr>
              <a:t>neurorights</a:t>
            </a:r>
            <a:r>
              <a:rPr lang="en-GB" b="0" i="0" u="none" strike="noStrike" dirty="0">
                <a:solidFill>
                  <a:srgbClr val="000000"/>
                </a:solidFill>
                <a:effectLst/>
                <a:latin typeface="Calibri" panose="020F0502020204030204" pitchFamily="34" charset="0"/>
                <a:cs typeface="Calibri" panose="020F0502020204030204" pitchFamily="34" charset="0"/>
              </a:rPr>
              <a:t>, and which legal structures are appropriate to embody and advance them?</a:t>
            </a:r>
          </a:p>
          <a:p>
            <a:pPr lvl="1"/>
            <a:r>
              <a:rPr lang="en-GB" dirty="0">
                <a:solidFill>
                  <a:srgbClr val="000000"/>
                </a:solidFill>
                <a:latin typeface="Calibri" panose="020F0502020204030204" pitchFamily="34" charset="0"/>
                <a:cs typeface="Calibri" panose="020F0502020204030204" pitchFamily="34" charset="0"/>
              </a:rPr>
              <a:t>Some Challenges</a:t>
            </a:r>
          </a:p>
          <a:p>
            <a:pPr lvl="2"/>
            <a:r>
              <a:rPr lang="en-GB" dirty="0"/>
              <a:t>C</a:t>
            </a:r>
            <a:r>
              <a:rPr lang="en-SE" dirty="0"/>
              <a:t>onceptual</a:t>
            </a:r>
          </a:p>
          <a:p>
            <a:pPr lvl="2"/>
            <a:r>
              <a:rPr lang="en-SE" dirty="0"/>
              <a:t>engagement</a:t>
            </a:r>
          </a:p>
          <a:p>
            <a:pPr lvl="1"/>
            <a:endParaRPr lang="en-SE" dirty="0">
              <a:latin typeface="Calibri" panose="020F0502020204030204" pitchFamily="34" charset="0"/>
              <a:cs typeface="Calibri" panose="020F0502020204030204" pitchFamily="34" charset="0"/>
            </a:endParaRPr>
          </a:p>
          <a:p>
            <a:pPr lvl="1"/>
            <a:endParaRPr lang="en-S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9039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15B3-9322-99F2-FF70-6B8D427B0F6D}"/>
              </a:ext>
            </a:extLst>
          </p:cNvPr>
          <p:cNvSpPr>
            <a:spLocks noGrp="1"/>
          </p:cNvSpPr>
          <p:nvPr>
            <p:ph type="title"/>
          </p:nvPr>
        </p:nvSpPr>
        <p:spPr/>
        <p:txBody>
          <a:bodyPr>
            <a:normAutofit fontScale="90000"/>
          </a:bodyPr>
          <a:lstStyle/>
          <a:p>
            <a:r>
              <a:rPr lang="en-GB" dirty="0">
                <a:solidFill>
                  <a:srgbClr val="828780"/>
                </a:solidFill>
                <a:latin typeface="Merriweather"/>
                <a:ea typeface="Proxima Nova"/>
                <a:cs typeface="Proxima Nova"/>
                <a:sym typeface="Merriweather"/>
              </a:rPr>
              <a:t>P</a:t>
            </a:r>
            <a:r>
              <a:rPr lang="en-GB" sz="4400" dirty="0">
                <a:solidFill>
                  <a:srgbClr val="828780"/>
                </a:solidFill>
                <a:latin typeface="Merriweather"/>
                <a:ea typeface="Proxima Nova"/>
                <a:cs typeface="Proxima Nova"/>
                <a:sym typeface="Merriweather"/>
              </a:rPr>
              <a:t>ending Issues</a:t>
            </a:r>
            <a:br>
              <a:rPr lang="en-SE" sz="4400" dirty="0"/>
            </a:br>
            <a:endParaRPr lang="en-SE" dirty="0"/>
          </a:p>
        </p:txBody>
      </p:sp>
      <p:sp>
        <p:nvSpPr>
          <p:cNvPr id="3" name="Text Placeholder 2">
            <a:extLst>
              <a:ext uri="{FF2B5EF4-FFF2-40B4-BE49-F238E27FC236}">
                <a16:creationId xmlns:a16="http://schemas.microsoft.com/office/drawing/2014/main" id="{FF18E304-5F3B-A67B-169E-E9EE0977A41C}"/>
              </a:ext>
            </a:extLst>
          </p:cNvPr>
          <p:cNvSpPr>
            <a:spLocks noGrp="1"/>
          </p:cNvSpPr>
          <p:nvPr>
            <p:ph type="body" idx="1"/>
          </p:nvPr>
        </p:nvSpPr>
        <p:spPr/>
        <p:txBody>
          <a:bodyPr>
            <a:normAutofit/>
          </a:bodyPr>
          <a:lstStyle/>
          <a:p>
            <a:pPr marL="152396" indent="0">
              <a:buNone/>
            </a:pPr>
            <a:r>
              <a:rPr lang="en-GB" sz="2400" dirty="0">
                <a:latin typeface="Calibri" panose="020F0502020204030204" pitchFamily="34" charset="0"/>
                <a:cs typeface="Calibri" panose="020F0502020204030204" pitchFamily="34" charset="0"/>
              </a:rPr>
              <a:t>R</a:t>
            </a:r>
            <a:r>
              <a:rPr lang="en-SE" sz="2400" dirty="0">
                <a:latin typeface="Calibri" panose="020F0502020204030204" pitchFamily="34" charset="0"/>
                <a:cs typeface="Calibri" panose="020F0502020204030204" pitchFamily="34" charset="0"/>
              </a:rPr>
              <a:t>ecognition that deep reaching scientific and technological changes will take place, </a:t>
            </a:r>
          </a:p>
          <a:p>
            <a:r>
              <a:rPr lang="en-SE" sz="2400" dirty="0">
                <a:latin typeface="Calibri" panose="020F0502020204030204" pitchFamily="34" charset="0"/>
                <a:cs typeface="Calibri" panose="020F0502020204030204" pitchFamily="34" charset="0"/>
              </a:rPr>
              <a:t>how they will be expressed </a:t>
            </a:r>
          </a:p>
          <a:p>
            <a:r>
              <a:rPr lang="en-SE" sz="2400" dirty="0">
                <a:latin typeface="Calibri" panose="020F0502020204030204" pitchFamily="34" charset="0"/>
                <a:cs typeface="Calibri" panose="020F0502020204030204" pitchFamily="34" charset="0"/>
              </a:rPr>
              <a:t>how they should be addressed</a:t>
            </a:r>
          </a:p>
          <a:p>
            <a:pPr marL="152396" indent="0">
              <a:buNone/>
            </a:pPr>
            <a:endParaRPr lang="en-SE" sz="2400" dirty="0">
              <a:latin typeface="Calibri" panose="020F0502020204030204" pitchFamily="34" charset="0"/>
              <a:cs typeface="Calibri" panose="020F0502020204030204" pitchFamily="34" charset="0"/>
            </a:endParaRPr>
          </a:p>
          <a:p>
            <a:pPr marL="152396" indent="0">
              <a:buNone/>
            </a:pPr>
            <a:r>
              <a:rPr lang="en-SE" sz="2400" dirty="0">
                <a:latin typeface="Calibri" panose="020F0502020204030204" pitchFamily="34" charset="0"/>
                <a:cs typeface="Calibri" panose="020F0502020204030204" pitchFamily="34" charset="0"/>
              </a:rPr>
              <a:t>From regulatory perspective:</a:t>
            </a:r>
          </a:p>
          <a:p>
            <a:pPr lvl="1"/>
            <a:r>
              <a:rPr lang="en-GB" dirty="0">
                <a:latin typeface="Calibri" panose="020F0502020204030204" pitchFamily="34" charset="0"/>
                <a:cs typeface="Calibri" panose="020F0502020204030204" pitchFamily="34" charset="0"/>
              </a:rPr>
              <a:t>Are u</a:t>
            </a:r>
            <a:r>
              <a:rPr lang="en-SE" dirty="0">
                <a:latin typeface="Calibri" panose="020F0502020204030204" pitchFamily="34" charset="0"/>
                <a:cs typeface="Calibri" panose="020F0502020204030204" pitchFamily="34" charset="0"/>
              </a:rPr>
              <a:t>niform regulations  viable in all situations?</a:t>
            </a:r>
          </a:p>
          <a:p>
            <a:pPr lvl="1"/>
            <a:r>
              <a:rPr lang="en-GB" dirty="0">
                <a:latin typeface="Calibri" panose="020F0502020204030204" pitchFamily="34" charset="0"/>
                <a:cs typeface="Calibri" panose="020F0502020204030204" pitchFamily="34" charset="0"/>
              </a:rPr>
              <a:t>Are there </a:t>
            </a:r>
            <a:r>
              <a:rPr lang="en-SE" dirty="0">
                <a:latin typeface="Calibri" panose="020F0502020204030204" pitchFamily="34" charset="0"/>
                <a:cs typeface="Calibri" panose="020F0502020204030204" pitchFamily="34" charset="0"/>
              </a:rPr>
              <a:t>ethical standards t</a:t>
            </a:r>
            <a:r>
              <a:rPr lang="en-GB" dirty="0">
                <a:latin typeface="Calibri" panose="020F0502020204030204" pitchFamily="34" charset="0"/>
                <a:cs typeface="Calibri" panose="020F0502020204030204" pitchFamily="34" charset="0"/>
              </a:rPr>
              <a:t>ha</a:t>
            </a:r>
            <a:r>
              <a:rPr lang="en-SE" dirty="0">
                <a:latin typeface="Calibri" panose="020F0502020204030204" pitchFamily="34" charset="0"/>
                <a:cs typeface="Calibri" panose="020F0502020204030204" pitchFamily="34" charset="0"/>
              </a:rPr>
              <a:t>t shgould be universally informed?</a:t>
            </a:r>
          </a:p>
          <a:p>
            <a:pPr lvl="1"/>
            <a:r>
              <a:rPr lang="en-SE" dirty="0">
                <a:latin typeface="Calibri" panose="020F0502020204030204" pitchFamily="34" charset="0"/>
                <a:cs typeface="Calibri" panose="020F0502020204030204" pitchFamily="34" charset="0"/>
              </a:rPr>
              <a:t>Will the new tehcnological trends promote common values or more separation?</a:t>
            </a:r>
          </a:p>
        </p:txBody>
      </p:sp>
    </p:spTree>
    <p:extLst>
      <p:ext uri="{BB962C8B-B14F-4D97-AF65-F5344CB8AC3E}">
        <p14:creationId xmlns:p14="http://schemas.microsoft.com/office/powerpoint/2010/main" val="3884237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23"/>
          <p:cNvSpPr txBox="1"/>
          <p:nvPr/>
        </p:nvSpPr>
        <p:spPr>
          <a:xfrm>
            <a:off x="531433" y="439967"/>
            <a:ext cx="10981194" cy="923289"/>
          </a:xfrm>
          <a:prstGeom prst="rect">
            <a:avLst/>
          </a:prstGeom>
          <a:noFill/>
          <a:ln>
            <a:noFill/>
          </a:ln>
        </p:spPr>
        <p:txBody>
          <a:bodyPr spcFirstLastPara="1" wrap="square" lIns="121900" tIns="121900" rIns="121900" bIns="121900" anchor="t" anchorCtr="0">
            <a:spAutoFit/>
          </a:bodyPr>
          <a:lstStyle/>
          <a:p>
            <a:r>
              <a:rPr lang="en" sz="4400" dirty="0">
                <a:solidFill>
                  <a:srgbClr val="828780"/>
                </a:solidFill>
                <a:latin typeface="Merriweather"/>
                <a:ea typeface="Merriweather"/>
                <a:cs typeface="Merriweather"/>
                <a:sym typeface="Merriweather"/>
              </a:rPr>
              <a:t>In the meantime, what can we do?</a:t>
            </a:r>
            <a:endParaRPr sz="4400" dirty="0">
              <a:solidFill>
                <a:srgbClr val="828780"/>
              </a:solidFill>
              <a:latin typeface="Proxima Nova"/>
              <a:ea typeface="Proxima Nova"/>
              <a:cs typeface="Proxima Nova"/>
              <a:sym typeface="Proxima Nova"/>
            </a:endParaRPr>
          </a:p>
        </p:txBody>
      </p:sp>
      <p:sp>
        <p:nvSpPr>
          <p:cNvPr id="125" name="Google Shape;125;p23"/>
          <p:cNvSpPr txBox="1"/>
          <p:nvPr/>
        </p:nvSpPr>
        <p:spPr>
          <a:xfrm>
            <a:off x="432281" y="1622470"/>
            <a:ext cx="10452384" cy="2339061"/>
          </a:xfrm>
          <a:prstGeom prst="rect">
            <a:avLst/>
          </a:prstGeom>
          <a:noFill/>
          <a:ln>
            <a:noFill/>
          </a:ln>
        </p:spPr>
        <p:txBody>
          <a:bodyPr spcFirstLastPara="1" wrap="square" lIns="121900" tIns="121900" rIns="121900" bIns="121900" anchor="t" anchorCtr="0">
            <a:spAutoFit/>
          </a:bodyPr>
          <a:lstStyle/>
          <a:p>
            <a:pPr marL="1219170" lvl="1" indent="-406390">
              <a:buClr>
                <a:schemeClr val="dk1"/>
              </a:buClr>
              <a:buSzPts val="1200"/>
              <a:buFont typeface="Proxima Nova"/>
              <a:buChar char="○"/>
            </a:pPr>
            <a:r>
              <a:rPr lang="en" sz="2400" dirty="0">
                <a:solidFill>
                  <a:schemeClr val="dk1"/>
                </a:solidFill>
                <a:latin typeface="Calibri" panose="020F0502020204030204" pitchFamily="34" charset="0"/>
                <a:ea typeface="Proxima Nova"/>
                <a:cs typeface="Calibri" panose="020F0502020204030204" pitchFamily="34" charset="0"/>
                <a:sym typeface="Proxima Nova"/>
              </a:rPr>
              <a:t>Build a culture of ethics in science</a:t>
            </a:r>
          </a:p>
          <a:p>
            <a:pPr marL="1219170" lvl="1" indent="-406390">
              <a:buClr>
                <a:schemeClr val="dk1"/>
              </a:buClr>
              <a:buSzPts val="1200"/>
              <a:buFont typeface="Proxima Nova"/>
              <a:buChar char="○"/>
            </a:pPr>
            <a:r>
              <a:rPr lang="en" sz="2400" dirty="0">
                <a:solidFill>
                  <a:schemeClr val="dk1"/>
                </a:solidFill>
                <a:latin typeface="Calibri" panose="020F0502020204030204" pitchFamily="34" charset="0"/>
                <a:ea typeface="Proxima Nova"/>
                <a:cs typeface="Calibri" panose="020F0502020204030204" pitchFamily="34" charset="0"/>
                <a:sym typeface="Proxima Nova"/>
              </a:rPr>
              <a:t>Provide education for early career scientists and ethicist alike</a:t>
            </a:r>
          </a:p>
          <a:p>
            <a:pPr marL="1219170" lvl="1" indent="-406390">
              <a:buClr>
                <a:schemeClr val="dk1"/>
              </a:buClr>
              <a:buSzPts val="1200"/>
              <a:buFont typeface="Proxima Nova"/>
              <a:buChar char="○"/>
            </a:pPr>
            <a:r>
              <a:rPr lang="en" sz="2400" dirty="0">
                <a:solidFill>
                  <a:schemeClr val="dk1"/>
                </a:solidFill>
                <a:latin typeface="Calibri" panose="020F0502020204030204" pitchFamily="34" charset="0"/>
                <a:ea typeface="Proxima Nova"/>
                <a:cs typeface="Calibri" panose="020F0502020204030204" pitchFamily="34" charset="0"/>
                <a:sym typeface="Proxima Nova"/>
              </a:rPr>
              <a:t>Embed ethics experts in scientific research</a:t>
            </a:r>
          </a:p>
          <a:p>
            <a:pPr marL="1219170" lvl="1" indent="-406390">
              <a:buClr>
                <a:schemeClr val="dk1"/>
              </a:buClr>
              <a:buSzPts val="1200"/>
              <a:buFont typeface="Proxima Nova"/>
              <a:buChar char="○"/>
            </a:pPr>
            <a:r>
              <a:rPr lang="en" sz="2400" dirty="0">
                <a:solidFill>
                  <a:schemeClr val="dk1"/>
                </a:solidFill>
                <a:latin typeface="Calibri" panose="020F0502020204030204" pitchFamily="34" charset="0"/>
                <a:ea typeface="Proxima Nova"/>
                <a:cs typeface="Calibri" panose="020F0502020204030204" pitchFamily="34" charset="0"/>
                <a:sym typeface="Proxima Nova"/>
              </a:rPr>
              <a:t>Give Institutional attention to ethics and society, incentives</a:t>
            </a:r>
          </a:p>
          <a:p>
            <a:pPr marL="1219170" lvl="1" indent="-406390">
              <a:buClr>
                <a:schemeClr val="dk1"/>
              </a:buClr>
              <a:buSzPts val="1200"/>
              <a:buFont typeface="Proxima Nova"/>
              <a:buChar char="○"/>
            </a:pPr>
            <a:r>
              <a:rPr lang="en-GB" sz="2400" dirty="0">
                <a:solidFill>
                  <a:schemeClr val="dk1"/>
                </a:solidFill>
                <a:latin typeface="Calibri" panose="020F0502020204030204" pitchFamily="34" charset="0"/>
                <a:ea typeface="Proxima Nova"/>
                <a:cs typeface="Calibri" panose="020F0502020204030204" pitchFamily="34" charset="0"/>
                <a:sym typeface="Proxima Nova"/>
              </a:rPr>
              <a:t>E</a:t>
            </a:r>
            <a:r>
              <a:rPr lang="en" sz="2400" dirty="0" err="1">
                <a:solidFill>
                  <a:schemeClr val="dk1"/>
                </a:solidFill>
                <a:latin typeface="Calibri" panose="020F0502020204030204" pitchFamily="34" charset="0"/>
                <a:ea typeface="Proxima Nova"/>
                <a:cs typeface="Calibri" panose="020F0502020204030204" pitchFamily="34" charset="0"/>
                <a:sym typeface="Proxima Nova"/>
              </a:rPr>
              <a:t>ngage</a:t>
            </a:r>
            <a:r>
              <a:rPr lang="en" sz="2400" dirty="0">
                <a:solidFill>
                  <a:schemeClr val="dk1"/>
                </a:solidFill>
                <a:latin typeface="Calibri" panose="020F0502020204030204" pitchFamily="34" charset="0"/>
                <a:ea typeface="Proxima Nova"/>
                <a:cs typeface="Calibri" panose="020F0502020204030204" pitchFamily="34" charset="0"/>
                <a:sym typeface="Proxima Nova"/>
              </a:rPr>
              <a:t> with diverse publics</a:t>
            </a:r>
          </a:p>
          <a:p>
            <a:endParaRPr sz="1600" dirty="0">
              <a:solidFill>
                <a:schemeClr val="dk1"/>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p:nvPr/>
        </p:nvSpPr>
        <p:spPr>
          <a:xfrm>
            <a:off x="2990600" y="2431094"/>
            <a:ext cx="6210800" cy="1887528"/>
          </a:xfrm>
          <a:prstGeom prst="rect">
            <a:avLst/>
          </a:prstGeom>
          <a:solidFill>
            <a:schemeClr val="bg2">
              <a:lumMod val="75000"/>
            </a:schemeClr>
          </a:solidFill>
          <a:ln>
            <a:noFill/>
          </a:ln>
        </p:spPr>
        <p:txBody>
          <a:bodyPr spcFirstLastPara="1" wrap="square" lIns="121900" tIns="121900" rIns="121900" bIns="121900" anchor="t" anchorCtr="0">
            <a:spAutoFit/>
          </a:bodyPr>
          <a:lstStyle/>
          <a:p>
            <a:pPr algn="ctr"/>
            <a:r>
              <a:rPr lang="en" sz="6133" dirty="0">
                <a:latin typeface="Merriweather"/>
                <a:ea typeface="Merriweather"/>
                <a:cs typeface="Merriweather"/>
                <a:sym typeface="Merriweather"/>
              </a:rPr>
              <a:t>Thank You!</a:t>
            </a:r>
            <a:endParaRPr sz="6133" dirty="0">
              <a:latin typeface="Merriweather"/>
              <a:ea typeface="Merriweather"/>
              <a:cs typeface="Merriweather"/>
              <a:sym typeface="Merriweather"/>
            </a:endParaRPr>
          </a:p>
          <a:p>
            <a:pPr algn="ctr"/>
            <a:endParaRPr sz="2400" dirty="0"/>
          </a:p>
          <a:p>
            <a:pPr algn="ctr">
              <a:buClr>
                <a:schemeClr val="dk1"/>
              </a:buClr>
              <a:buSzPts val="1100"/>
            </a:pPr>
            <a:r>
              <a:rPr lang="en" sz="2133" dirty="0">
                <a:latin typeface="Proxima Nova"/>
                <a:ea typeface="Proxima Nova"/>
                <a:cs typeface="Proxima Nova"/>
                <a:sym typeface="Proxima Nova"/>
              </a:rPr>
              <a:t>Twitter @</a:t>
            </a:r>
            <a:r>
              <a:rPr lang="en" sz="2133" dirty="0" err="1">
                <a:latin typeface="Proxima Nova"/>
                <a:ea typeface="Proxima Nova"/>
                <a:cs typeface="Proxima Nova"/>
                <a:sym typeface="Proxima Nova"/>
              </a:rPr>
              <a:t>arleensalles</a:t>
            </a:r>
            <a:endParaRPr sz="1600" dirty="0">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25EA6-5482-7B40-9ABA-51B2E62BF912}"/>
              </a:ext>
            </a:extLst>
          </p:cNvPr>
          <p:cNvSpPr>
            <a:spLocks noGrp="1"/>
          </p:cNvSpPr>
          <p:nvPr>
            <p:ph type="title"/>
          </p:nvPr>
        </p:nvSpPr>
        <p:spPr/>
        <p:txBody>
          <a:bodyPr>
            <a:normAutofit/>
          </a:bodyPr>
          <a:lstStyle/>
          <a:p>
            <a:r>
              <a:rPr lang="en-GB" dirty="0">
                <a:solidFill>
                  <a:srgbClr val="828780"/>
                </a:solidFill>
                <a:latin typeface="Merriweather"/>
                <a:ea typeface="Merriweather"/>
                <a:cs typeface="Merriweather"/>
                <a:sym typeface="Merriweather"/>
              </a:rPr>
              <a:t>1- W</a:t>
            </a:r>
            <a:r>
              <a:rPr lang="en-GB" sz="4400" dirty="0">
                <a:solidFill>
                  <a:srgbClr val="828780"/>
                </a:solidFill>
                <a:latin typeface="Merriweather"/>
                <a:ea typeface="Merriweather"/>
                <a:cs typeface="Merriweather"/>
                <a:sym typeface="Merriweather"/>
              </a:rPr>
              <a:t>hat is it about neuroscience and neurotech?</a:t>
            </a:r>
            <a:endParaRPr lang="es-ES_tradnl" dirty="0"/>
          </a:p>
        </p:txBody>
      </p:sp>
      <p:sp>
        <p:nvSpPr>
          <p:cNvPr id="3" name="Content Placeholder 2">
            <a:extLst>
              <a:ext uri="{FF2B5EF4-FFF2-40B4-BE49-F238E27FC236}">
                <a16:creationId xmlns:a16="http://schemas.microsoft.com/office/drawing/2014/main" id="{A62700F4-E0FF-B64B-94C2-A36DF41F2CA3}"/>
              </a:ext>
            </a:extLst>
          </p:cNvPr>
          <p:cNvSpPr>
            <a:spLocks noGrp="1"/>
          </p:cNvSpPr>
          <p:nvPr>
            <p:ph idx="1"/>
          </p:nvPr>
        </p:nvSpPr>
        <p:spPr>
          <a:xfrm>
            <a:off x="749147" y="2016369"/>
            <a:ext cx="10950766" cy="4515953"/>
          </a:xfrm>
          <a:solidFill>
            <a:schemeClr val="accent3">
              <a:lumMod val="75000"/>
            </a:schemeClr>
          </a:solidFill>
        </p:spPr>
        <p:txBody>
          <a:bodyPr>
            <a:normAutofit/>
          </a:bodyPr>
          <a:lstStyle/>
          <a:p>
            <a:pPr lvl="1"/>
            <a:r>
              <a:rPr lang="en-CA" altLang="en-US" sz="1800" b="1" dirty="0">
                <a:solidFill>
                  <a:schemeClr val="bg1"/>
                </a:solidFill>
                <a:latin typeface="Calibri" panose="020F0502020204030204" pitchFamily="34" charset="0"/>
                <a:cs typeface="Calibri" panose="020F0502020204030204" pitchFamily="34" charset="0"/>
              </a:rPr>
              <a:t>Increases our understanding of the brain, what humans are, and how they behave</a:t>
            </a:r>
          </a:p>
          <a:p>
            <a:pPr lvl="1"/>
            <a:r>
              <a:rPr lang="en-CA" altLang="en-US" sz="1800" b="1" dirty="0">
                <a:solidFill>
                  <a:schemeClr val="bg1"/>
                </a:solidFill>
                <a:latin typeface="Calibri" panose="020F0502020204030204" pitchFamily="34" charset="0"/>
                <a:cs typeface="Calibri" panose="020F0502020204030204" pitchFamily="34" charset="0"/>
              </a:rPr>
              <a:t>Sheds scientific light on a number of important topics</a:t>
            </a:r>
          </a:p>
          <a:p>
            <a:pPr lvl="2"/>
            <a:r>
              <a:rPr lang="en-CA" altLang="en-US" sz="1800" dirty="0">
                <a:solidFill>
                  <a:schemeClr val="bg1"/>
                </a:solidFill>
                <a:latin typeface="Calibri" panose="020F0502020204030204" pitchFamily="34" charset="0"/>
                <a:cs typeface="Calibri" panose="020F0502020204030204" pitchFamily="34" charset="0"/>
              </a:rPr>
              <a:t>Nature of moral thought</a:t>
            </a:r>
          </a:p>
          <a:p>
            <a:pPr lvl="2"/>
            <a:r>
              <a:rPr lang="en-CA" altLang="en-US" sz="1800" dirty="0">
                <a:solidFill>
                  <a:schemeClr val="bg1"/>
                </a:solidFill>
                <a:latin typeface="Calibri" panose="020F0502020204030204" pitchFamily="34" charset="0"/>
                <a:cs typeface="Calibri" panose="020F0502020204030204" pitchFamily="34" charset="0"/>
              </a:rPr>
              <a:t>Free will</a:t>
            </a:r>
          </a:p>
          <a:p>
            <a:pPr lvl="2"/>
            <a:r>
              <a:rPr lang="en-CA" altLang="en-US" sz="1800" dirty="0">
                <a:solidFill>
                  <a:schemeClr val="bg1"/>
                </a:solidFill>
                <a:latin typeface="Calibri" panose="020F0502020204030204" pitchFamily="34" charset="0"/>
                <a:cs typeface="Calibri" panose="020F0502020204030204" pitchFamily="34" charset="0"/>
              </a:rPr>
              <a:t>Human and personal identity</a:t>
            </a:r>
          </a:p>
          <a:p>
            <a:pPr lvl="2"/>
            <a:r>
              <a:rPr lang="en-CA" altLang="en-US" sz="1800" dirty="0">
                <a:solidFill>
                  <a:schemeClr val="bg1"/>
                </a:solidFill>
                <a:latin typeface="Calibri" panose="020F0502020204030204" pitchFamily="34" charset="0"/>
                <a:cs typeface="Calibri" panose="020F0502020204030204" pitchFamily="34" charset="0"/>
              </a:rPr>
              <a:t>Moral responsibility</a:t>
            </a:r>
            <a:endParaRPr lang="en-CA" altLang="en-US" sz="2200" dirty="0">
              <a:solidFill>
                <a:schemeClr val="bg1"/>
              </a:solidFill>
              <a:latin typeface="Calibri" panose="020F0502020204030204" pitchFamily="34" charset="0"/>
              <a:cs typeface="Calibri" panose="020F0502020204030204" pitchFamily="34" charset="0"/>
            </a:endParaRPr>
          </a:p>
          <a:p>
            <a:pPr lvl="1"/>
            <a:r>
              <a:rPr lang="en-CA" altLang="en-US" sz="1800" b="1" dirty="0">
                <a:solidFill>
                  <a:schemeClr val="bg1"/>
                </a:solidFill>
                <a:latin typeface="Calibri" panose="020F0502020204030204" pitchFamily="34" charset="0"/>
                <a:cs typeface="Calibri" panose="020F0502020204030204" pitchFamily="34" charset="0"/>
              </a:rPr>
              <a:t>Enables development and use of novel </a:t>
            </a:r>
            <a:r>
              <a:rPr lang="en-CA" altLang="en-US" sz="1800" b="1" dirty="0" err="1">
                <a:solidFill>
                  <a:schemeClr val="bg1"/>
                </a:solidFill>
                <a:latin typeface="Calibri" panose="020F0502020204030204" pitchFamily="34" charset="0"/>
                <a:cs typeface="Calibri" panose="020F0502020204030204" pitchFamily="34" charset="0"/>
              </a:rPr>
              <a:t>neurotechnologies</a:t>
            </a:r>
            <a:r>
              <a:rPr lang="en-CA" altLang="en-US" sz="1800" b="1" dirty="0">
                <a:solidFill>
                  <a:schemeClr val="bg1"/>
                </a:solidFill>
                <a:latin typeface="Calibri" panose="020F0502020204030204" pitchFamily="34" charset="0"/>
                <a:cs typeface="Calibri" panose="020F0502020204030204" pitchFamily="34" charset="0"/>
              </a:rPr>
              <a:t>, expected to drive significant changes to diverse areas from healthcare to gaming</a:t>
            </a:r>
          </a:p>
          <a:p>
            <a:pPr lvl="2"/>
            <a:r>
              <a:rPr lang="en-CA" altLang="en-US" sz="1800" dirty="0">
                <a:solidFill>
                  <a:schemeClr val="bg1"/>
                </a:solidFill>
                <a:latin typeface="Calibri" panose="020F0502020204030204" pitchFamily="34" charset="0"/>
                <a:cs typeface="Calibri" panose="020F0502020204030204" pitchFamily="34" charset="0"/>
              </a:rPr>
              <a:t>Assessment</a:t>
            </a:r>
          </a:p>
          <a:p>
            <a:pPr lvl="3"/>
            <a:r>
              <a:rPr lang="en-CA" altLang="en-US" sz="1600" dirty="0">
                <a:solidFill>
                  <a:schemeClr val="bg1"/>
                </a:solidFill>
                <a:latin typeface="Calibri" panose="020F0502020204030204" pitchFamily="34" charset="0"/>
                <a:cs typeface="Calibri" panose="020F0502020204030204" pitchFamily="34" charset="0"/>
              </a:rPr>
              <a:t>Neuroimaging</a:t>
            </a:r>
          </a:p>
          <a:p>
            <a:pPr lvl="2"/>
            <a:r>
              <a:rPr lang="en-CA" altLang="en-US" sz="1800" dirty="0">
                <a:solidFill>
                  <a:schemeClr val="bg1"/>
                </a:solidFill>
                <a:latin typeface="Calibri" panose="020F0502020204030204" pitchFamily="34" charset="0"/>
                <a:cs typeface="Calibri" panose="020F0502020204030204" pitchFamily="34" charset="0"/>
              </a:rPr>
              <a:t>Interventional</a:t>
            </a:r>
          </a:p>
          <a:p>
            <a:pPr lvl="3"/>
            <a:r>
              <a:rPr lang="en-CA" altLang="en-US" sz="1600" dirty="0">
                <a:solidFill>
                  <a:schemeClr val="bg1"/>
                </a:solidFill>
                <a:latin typeface="Calibri" panose="020F0502020204030204" pitchFamily="34" charset="0"/>
                <a:cs typeface="Calibri" panose="020F0502020204030204" pitchFamily="34" charset="0"/>
              </a:rPr>
              <a:t>Different forms of invasive and non invasive neurostimulation</a:t>
            </a:r>
          </a:p>
          <a:p>
            <a:pPr lvl="3"/>
            <a:r>
              <a:rPr lang="en-CA" altLang="en-US" sz="1600" dirty="0">
                <a:solidFill>
                  <a:schemeClr val="bg1"/>
                </a:solidFill>
                <a:latin typeface="Calibri" panose="020F0502020204030204" pitchFamily="34" charset="0"/>
                <a:cs typeface="Calibri" panose="020F0502020204030204" pitchFamily="34" charset="0"/>
              </a:rPr>
              <a:t>Neuropharmacology for non-therapeutic uses</a:t>
            </a:r>
            <a:endParaRPr lang="en-US" altLang="en-US" sz="1600" dirty="0">
              <a:solidFill>
                <a:schemeClr val="bg1"/>
              </a:solidFill>
              <a:latin typeface="Calibri" panose="020F0502020204030204" pitchFamily="34" charset="0"/>
              <a:cs typeface="Calibri" panose="020F0502020204030204" pitchFamily="34" charset="0"/>
            </a:endParaRPr>
          </a:p>
          <a:p>
            <a:endParaRPr lang="es-ES_tradnl" sz="1400" dirty="0"/>
          </a:p>
        </p:txBody>
      </p:sp>
      <p:sp>
        <p:nvSpPr>
          <p:cNvPr id="4" name="Slide Number Placeholder 3">
            <a:extLst>
              <a:ext uri="{FF2B5EF4-FFF2-40B4-BE49-F238E27FC236}">
                <a16:creationId xmlns:a16="http://schemas.microsoft.com/office/drawing/2014/main" id="{4F624CFC-F550-C440-B87C-3D55CDE96DCF}"/>
              </a:ext>
            </a:extLst>
          </p:cNvPr>
          <p:cNvSpPr>
            <a:spLocks noGrp="1"/>
          </p:cNvSpPr>
          <p:nvPr>
            <p:ph type="sldNum" sz="quarter" idx="4"/>
          </p:nvPr>
        </p:nvSpPr>
        <p:spPr>
          <a:xfrm>
            <a:off x="7840480" y="6475474"/>
            <a:ext cx="378938" cy="326371"/>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373A736-8DFA-7A45-A29E-2DADACEF8797}" type="slidenum">
              <a:rPr lang="en-GB" smtClean="0"/>
              <a:pPr/>
              <a:t>3</a:t>
            </a:fld>
            <a:endParaRPr lang="en-GB" dirty="0"/>
          </a:p>
        </p:txBody>
      </p:sp>
    </p:spTree>
    <p:extLst>
      <p:ext uri="{BB962C8B-B14F-4D97-AF65-F5344CB8AC3E}">
        <p14:creationId xmlns:p14="http://schemas.microsoft.com/office/powerpoint/2010/main" val="157534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DD940-6D49-AF64-27D5-56EC6CEC9B6D}"/>
              </a:ext>
            </a:extLst>
          </p:cNvPr>
          <p:cNvSpPr>
            <a:spLocks noGrp="1"/>
          </p:cNvSpPr>
          <p:nvPr>
            <p:ph type="title"/>
          </p:nvPr>
        </p:nvSpPr>
        <p:spPr/>
        <p:txBody>
          <a:bodyPr/>
          <a:lstStyle/>
          <a:p>
            <a:r>
              <a:rPr lang="en-GB" dirty="0" err="1">
                <a:solidFill>
                  <a:srgbClr val="828780"/>
                </a:solidFill>
                <a:latin typeface="Merriweather"/>
                <a:ea typeface="Merriweather"/>
                <a:cs typeface="Merriweather"/>
                <a:sym typeface="Merriweather"/>
              </a:rPr>
              <a:t>N</a:t>
            </a:r>
            <a:r>
              <a:rPr lang="en-GB" sz="4400" dirty="0" err="1">
                <a:solidFill>
                  <a:srgbClr val="828780"/>
                </a:solidFill>
                <a:latin typeface="Merriweather"/>
                <a:ea typeface="Merriweather"/>
                <a:cs typeface="Merriweather"/>
                <a:sym typeface="Merriweather"/>
              </a:rPr>
              <a:t>eurotechnologies</a:t>
            </a:r>
            <a:endParaRPr lang="en-SE" dirty="0"/>
          </a:p>
        </p:txBody>
      </p:sp>
      <p:sp>
        <p:nvSpPr>
          <p:cNvPr id="3" name="Content Placeholder 2">
            <a:extLst>
              <a:ext uri="{FF2B5EF4-FFF2-40B4-BE49-F238E27FC236}">
                <a16:creationId xmlns:a16="http://schemas.microsoft.com/office/drawing/2014/main" id="{EBF6CEC7-0666-95BF-FDD4-82B0EF0E8EC7}"/>
              </a:ext>
            </a:extLst>
          </p:cNvPr>
          <p:cNvSpPr>
            <a:spLocks noGrp="1"/>
          </p:cNvSpPr>
          <p:nvPr>
            <p:ph idx="1"/>
          </p:nvPr>
        </p:nvSpPr>
        <p:spPr/>
        <p:txBody>
          <a:bodyPr>
            <a:normAutofit/>
          </a:bodyPr>
          <a:lstStyle/>
          <a:p>
            <a:pPr marL="0" indent="0">
              <a:buNone/>
            </a:pPr>
            <a:r>
              <a:rPr lang="en-GB" sz="2400" b="0" i="0" u="none" strike="noStrike" dirty="0">
                <a:solidFill>
                  <a:srgbClr val="000000"/>
                </a:solidFill>
                <a:effectLst/>
                <a:latin typeface="Calibri" panose="020F0502020204030204" pitchFamily="34" charset="0"/>
                <a:cs typeface="Calibri" panose="020F0502020204030204" pitchFamily="34" charset="0"/>
              </a:rPr>
              <a:t>Devices that interface with the brain that can sense or “read” information about or produced by the brain’s function, and/or offer input or “write” information into the brain to modulate function</a:t>
            </a:r>
            <a:endParaRPr lang="en-SE"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897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A71C-5582-0D0C-B9C2-4E8133AA4B0F}"/>
              </a:ext>
            </a:extLst>
          </p:cNvPr>
          <p:cNvSpPr>
            <a:spLocks noGrp="1"/>
          </p:cNvSpPr>
          <p:nvPr>
            <p:ph type="title"/>
          </p:nvPr>
        </p:nvSpPr>
        <p:spPr>
          <a:xfrm>
            <a:off x="527432" y="192173"/>
            <a:ext cx="10515600" cy="1325563"/>
          </a:xfrm>
        </p:spPr>
        <p:txBody>
          <a:bodyPr/>
          <a:lstStyle/>
          <a:p>
            <a:r>
              <a:rPr lang="en-GB" dirty="0">
                <a:solidFill>
                  <a:srgbClr val="828780"/>
                </a:solidFill>
                <a:latin typeface="Merriweather"/>
                <a:ea typeface="Merriweather"/>
                <a:cs typeface="Merriweather"/>
                <a:sym typeface="Merriweather"/>
              </a:rPr>
              <a:t>N</a:t>
            </a:r>
            <a:r>
              <a:rPr lang="en-GB" sz="4400" dirty="0">
                <a:solidFill>
                  <a:srgbClr val="828780"/>
                </a:solidFill>
                <a:latin typeface="Merriweather"/>
                <a:ea typeface="Merriweather"/>
                <a:cs typeface="Merriweather"/>
                <a:sym typeface="Merriweather"/>
              </a:rPr>
              <a:t>eurotech for what?</a:t>
            </a:r>
            <a:endParaRPr lang="en-SE" dirty="0"/>
          </a:p>
        </p:txBody>
      </p:sp>
      <p:sp>
        <p:nvSpPr>
          <p:cNvPr id="3" name="Content Placeholder 2">
            <a:extLst>
              <a:ext uri="{FF2B5EF4-FFF2-40B4-BE49-F238E27FC236}">
                <a16:creationId xmlns:a16="http://schemas.microsoft.com/office/drawing/2014/main" id="{E681C1F1-4760-47AF-8FFD-1835029CC028}"/>
              </a:ext>
            </a:extLst>
          </p:cNvPr>
          <p:cNvSpPr>
            <a:spLocks noGrp="1"/>
          </p:cNvSpPr>
          <p:nvPr>
            <p:ph idx="1"/>
          </p:nvPr>
        </p:nvSpPr>
        <p:spPr>
          <a:xfrm>
            <a:off x="527432" y="1517736"/>
            <a:ext cx="11137136" cy="5239544"/>
          </a:xfrm>
        </p:spPr>
        <p:txBody>
          <a:bodyPr>
            <a:normAutofit fontScale="92500" lnSpcReduction="10000"/>
          </a:bodyPr>
          <a:lstStyle/>
          <a:p>
            <a:r>
              <a:rPr lang="en-GB" dirty="0"/>
              <a:t>M</a:t>
            </a:r>
            <a:r>
              <a:rPr lang="en-SE" dirty="0"/>
              <a:t>edical Uses: </a:t>
            </a:r>
          </a:p>
          <a:p>
            <a:pPr lvl="1"/>
            <a:r>
              <a:rPr lang="en-SE" dirty="0"/>
              <a:t>diagnose and monitor the brain and nervous system</a:t>
            </a:r>
          </a:p>
          <a:p>
            <a:pPr lvl="1"/>
            <a:r>
              <a:rPr lang="en-GB" dirty="0"/>
              <a:t>A</a:t>
            </a:r>
            <a:r>
              <a:rPr lang="en-SE" dirty="0"/>
              <a:t>dvance knowledge regarding how brain disorders are caused by abnormalities in electrical, biochemical, biomechanical signaling</a:t>
            </a:r>
          </a:p>
          <a:p>
            <a:r>
              <a:rPr lang="en-GB" dirty="0"/>
              <a:t>Non-Medical Uses</a:t>
            </a:r>
            <a:r>
              <a:rPr lang="en-SE" dirty="0"/>
              <a:t>: </a:t>
            </a:r>
          </a:p>
          <a:p>
            <a:pPr lvl="1"/>
            <a:r>
              <a:rPr lang="en-GB" dirty="0"/>
              <a:t>W</a:t>
            </a:r>
            <a:r>
              <a:rPr lang="en-SE" dirty="0"/>
              <a:t>ellness</a:t>
            </a:r>
          </a:p>
          <a:p>
            <a:pPr lvl="2"/>
            <a:r>
              <a:rPr lang="en-SE" dirty="0"/>
              <a:t>relaxation, mindfulness, attention enhancement</a:t>
            </a:r>
          </a:p>
          <a:p>
            <a:pPr lvl="1"/>
            <a:r>
              <a:rPr lang="en-GB" dirty="0"/>
              <a:t>W</a:t>
            </a:r>
            <a:r>
              <a:rPr lang="en-SE" dirty="0"/>
              <a:t>ork: </a:t>
            </a:r>
          </a:p>
          <a:p>
            <a:pPr lvl="2"/>
            <a:r>
              <a:rPr lang="en-GB" dirty="0"/>
              <a:t>O</a:t>
            </a:r>
            <a:r>
              <a:rPr lang="en-SE" dirty="0"/>
              <a:t>ptimizing, facilitating, monitoring human behaviours in order to replece, improve, enhance tasks and performance</a:t>
            </a:r>
          </a:p>
          <a:p>
            <a:pPr lvl="1"/>
            <a:r>
              <a:rPr lang="en-SE" dirty="0"/>
              <a:t>Law:</a:t>
            </a:r>
          </a:p>
          <a:p>
            <a:pPr lvl="2"/>
            <a:r>
              <a:rPr lang="en-GB" dirty="0"/>
              <a:t>F</a:t>
            </a:r>
            <a:r>
              <a:rPr lang="en-SE" dirty="0"/>
              <a:t>or assessing and monitoring behavioursa, application to interrogation, behavioural information</a:t>
            </a:r>
          </a:p>
          <a:p>
            <a:pPr lvl="1"/>
            <a:r>
              <a:rPr lang="en-SE" dirty="0"/>
              <a:t>Entertainment and gaming</a:t>
            </a:r>
          </a:p>
          <a:p>
            <a:pPr lvl="2"/>
            <a:r>
              <a:rPr lang="en-GB" dirty="0"/>
              <a:t>T</a:t>
            </a:r>
            <a:r>
              <a:rPr lang="en-SE" dirty="0"/>
              <a:t>o enhance and facilitate experiences (virtual reality headsets)</a:t>
            </a:r>
          </a:p>
          <a:p>
            <a:pPr lvl="2"/>
            <a:r>
              <a:rPr lang="en-GB" dirty="0"/>
              <a:t>C</a:t>
            </a:r>
            <a:r>
              <a:rPr lang="en-SE" dirty="0"/>
              <a:t>ontrol engagement in gaming platforms</a:t>
            </a:r>
          </a:p>
          <a:p>
            <a:endParaRPr lang="en-SE" dirty="0"/>
          </a:p>
        </p:txBody>
      </p:sp>
    </p:spTree>
    <p:extLst>
      <p:ext uri="{BB962C8B-B14F-4D97-AF65-F5344CB8AC3E}">
        <p14:creationId xmlns:p14="http://schemas.microsoft.com/office/powerpoint/2010/main" val="209372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75BAA-470F-FD07-5554-3430BA156923}"/>
              </a:ext>
            </a:extLst>
          </p:cNvPr>
          <p:cNvSpPr>
            <a:spLocks noGrp="1"/>
          </p:cNvSpPr>
          <p:nvPr>
            <p:ph type="title"/>
          </p:nvPr>
        </p:nvSpPr>
        <p:spPr/>
        <p:txBody>
          <a:bodyPr/>
          <a:lstStyle/>
          <a:p>
            <a:r>
              <a:rPr lang="en-GB" sz="4400" dirty="0">
                <a:solidFill>
                  <a:srgbClr val="828780"/>
                </a:solidFill>
                <a:latin typeface="Merriweather"/>
                <a:ea typeface="Merriweather"/>
                <a:cs typeface="Merriweather"/>
                <a:sym typeface="Merriweather"/>
              </a:rPr>
              <a:t>Issues</a:t>
            </a:r>
            <a:endParaRPr lang="en-SE" dirty="0"/>
          </a:p>
        </p:txBody>
      </p:sp>
      <p:sp>
        <p:nvSpPr>
          <p:cNvPr id="4" name="Rectangle 1">
            <a:extLst>
              <a:ext uri="{FF2B5EF4-FFF2-40B4-BE49-F238E27FC236}">
                <a16:creationId xmlns:a16="http://schemas.microsoft.com/office/drawing/2014/main" id="{532BD8EC-4152-4567-A7D3-D75C2B86AFF0}"/>
              </a:ext>
            </a:extLst>
          </p:cNvPr>
          <p:cNvSpPr>
            <a:spLocks noGrp="1" noChangeArrowheads="1"/>
          </p:cNvSpPr>
          <p:nvPr>
            <p:ph idx="1"/>
          </p:nvPr>
        </p:nvSpPr>
        <p:spPr bwMode="auto">
          <a:xfrm>
            <a:off x="394771" y="1905250"/>
            <a:ext cx="1140245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lnSpc>
                <a:spcPct val="100000"/>
              </a:lnSpc>
            </a:pPr>
            <a:r>
              <a:rPr lang="en-GB" dirty="0">
                <a:solidFill>
                  <a:srgbClr val="000000"/>
                </a:solidFill>
                <a:latin typeface="Calibri" panose="020F0502020204030204" pitchFamily="34" charset="0"/>
                <a:cs typeface="Calibri" panose="020F0502020204030204" pitchFamily="34" charset="0"/>
              </a:rPr>
              <a:t>Privacy</a:t>
            </a:r>
          </a:p>
          <a:p>
            <a:pPr lvl="1">
              <a:lnSpc>
                <a:spcPct val="100000"/>
              </a:lnSpc>
            </a:pPr>
            <a:r>
              <a:rPr lang="en-GB" dirty="0">
                <a:solidFill>
                  <a:srgbClr val="000000"/>
                </a:solidFill>
                <a:latin typeface="Calibri" panose="020F0502020204030204" pitchFamily="34" charset="0"/>
                <a:cs typeface="Calibri" panose="020F0502020204030204" pitchFamily="34" charset="0"/>
              </a:rPr>
              <a:t>R</a:t>
            </a:r>
            <a:r>
              <a:rPr lang="en-GB" b="0" i="0" u="none" strike="noStrike" dirty="0">
                <a:solidFill>
                  <a:srgbClr val="000000"/>
                </a:solidFill>
                <a:effectLst/>
                <a:latin typeface="Calibri" panose="020F0502020204030204" pitchFamily="34" charset="0"/>
                <a:cs typeface="Calibri" panose="020F0502020204030204" pitchFamily="34" charset="0"/>
              </a:rPr>
              <a:t>isks of exploitation (data from neuro-devices sold for marketing purposes) </a:t>
            </a:r>
          </a:p>
          <a:p>
            <a:pPr lvl="1">
              <a:lnSpc>
                <a:spcPct val="100000"/>
              </a:lnSpc>
            </a:pPr>
            <a:r>
              <a:rPr kumimoji="0" lang="en-GB" altLang="ja-JP"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Bias and discrimination</a:t>
            </a:r>
          </a:p>
          <a:p>
            <a:pPr lvl="1">
              <a:lnSpc>
                <a:spcPct val="100000"/>
              </a:lnSpc>
            </a:pPr>
            <a:r>
              <a:rPr lang="en-GB" dirty="0">
                <a:latin typeface="Calibri" panose="020F0502020204030204" pitchFamily="34" charset="0"/>
                <a:cs typeface="Calibri" panose="020F0502020204030204" pitchFamily="34" charset="0"/>
              </a:rPr>
              <a:t>Fairness</a:t>
            </a:r>
            <a:endParaRPr lang="en-GB" b="0" i="0" u="none" strike="noStrike" dirty="0">
              <a:solidFill>
                <a:srgbClr val="000000"/>
              </a:solidFill>
              <a:effectLst/>
              <a:latin typeface="Calibri" panose="020F0502020204030204" pitchFamily="34" charset="0"/>
              <a:cs typeface="Calibri" panose="020F0502020204030204" pitchFamily="34" charset="0"/>
            </a:endParaRPr>
          </a:p>
          <a:p>
            <a:pPr lvl="1">
              <a:lnSpc>
                <a:spcPct val="100000"/>
              </a:lnSpc>
            </a:pPr>
            <a:r>
              <a:rPr kumimoji="0" lang="en-GB" altLang="ja-JP"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Potential transformation of the </a:t>
            </a:r>
            <a:r>
              <a:rPr kumimoji="0" lang="en-GB" altLang="ja-JP"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status quo</a:t>
            </a:r>
            <a:endParaRPr kumimoji="0" lang="en-GB" altLang="ja-JP"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lvl="1">
              <a:lnSpc>
                <a:spcPct val="100000"/>
              </a:lnSpc>
            </a:pPr>
            <a:r>
              <a:rPr lang="en-GB" altLang="ja-JP" dirty="0">
                <a:latin typeface="Calibri" panose="020F0502020204030204" pitchFamily="34" charset="0"/>
                <a:ea typeface="Calibri" panose="020F0502020204030204" pitchFamily="34" charset="0"/>
                <a:cs typeface="Calibri" panose="020F0502020204030204" pitchFamily="34" charset="0"/>
              </a:rPr>
              <a:t>Challenge to p</a:t>
            </a:r>
            <a:r>
              <a:rPr kumimoji="0" lang="en-GB" altLang="ja-JP"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hilosophical convictions about the nature of humanness itself and the line between humans and machines</a:t>
            </a:r>
          </a:p>
          <a:p>
            <a:pPr lvl="1">
              <a:lnSpc>
                <a:spcPct val="100000"/>
              </a:lnSpc>
            </a:pPr>
            <a:r>
              <a:rPr kumimoji="0" lang="en-GB" altLang="ja-JP"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Potential threats to human agency and autonomy</a:t>
            </a:r>
          </a:p>
          <a:p>
            <a:pPr lvl="1">
              <a:lnSpc>
                <a:spcPct val="100000"/>
              </a:lnSpc>
            </a:pPr>
            <a:r>
              <a:rPr lang="en-GB" altLang="ja-JP" dirty="0">
                <a:latin typeface="Calibri" panose="020F0502020204030204" pitchFamily="34" charset="0"/>
                <a:cs typeface="Calibri" panose="020F0502020204030204" pitchFamily="34" charset="0"/>
              </a:rPr>
              <a:t>Dual uses and misuses (</a:t>
            </a:r>
            <a:r>
              <a:rPr lang="en-GB" b="0" i="0" u="none" strike="noStrike" dirty="0">
                <a:solidFill>
                  <a:srgbClr val="000000"/>
                </a:solidFill>
                <a:effectLst/>
                <a:latin typeface="Calibri" panose="020F0502020204030204" pitchFamily="34" charset="0"/>
                <a:cs typeface="Calibri" panose="020F0502020204030204" pitchFamily="34" charset="0"/>
              </a:rPr>
              <a:t>by law enforcement)</a:t>
            </a:r>
            <a:endParaRPr kumimoji="0" lang="en-GB" altLang="ja-JP"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81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A538-A069-8445-B417-8DC9DC0FCF64}"/>
              </a:ext>
            </a:extLst>
          </p:cNvPr>
          <p:cNvSpPr>
            <a:spLocks noGrp="1"/>
          </p:cNvSpPr>
          <p:nvPr>
            <p:ph type="title"/>
          </p:nvPr>
        </p:nvSpPr>
        <p:spPr>
          <a:xfrm>
            <a:off x="566737" y="264405"/>
            <a:ext cx="11063287" cy="1366091"/>
          </a:xfrm>
        </p:spPr>
        <p:txBody>
          <a:bodyPr>
            <a:normAutofit/>
          </a:bodyPr>
          <a:lstStyle/>
          <a:p>
            <a:r>
              <a:rPr lang="en-GB" dirty="0">
                <a:solidFill>
                  <a:srgbClr val="828780"/>
                </a:solidFill>
                <a:latin typeface="Merriweather"/>
                <a:ea typeface="Proxima Nova"/>
                <a:cs typeface="Proxima Nova"/>
                <a:sym typeface="Merriweather"/>
              </a:rPr>
              <a:t>2- How to address them?</a:t>
            </a:r>
            <a:br>
              <a:rPr lang="en-GB" dirty="0">
                <a:solidFill>
                  <a:srgbClr val="828780"/>
                </a:solidFill>
                <a:latin typeface="Proxima Nova"/>
                <a:ea typeface="Proxima Nova"/>
                <a:cs typeface="Proxima Nova"/>
                <a:sym typeface="Proxima Nova"/>
              </a:rPr>
            </a:br>
            <a:endParaRPr lang="en-SE" dirty="0"/>
          </a:p>
        </p:txBody>
      </p:sp>
      <p:graphicFrame>
        <p:nvGraphicFramePr>
          <p:cNvPr id="4" name="Content Placeholder 3">
            <a:extLst>
              <a:ext uri="{FF2B5EF4-FFF2-40B4-BE49-F238E27FC236}">
                <a16:creationId xmlns:a16="http://schemas.microsoft.com/office/drawing/2014/main" id="{76DAD045-8FF8-CB4A-B9E5-F7DE1E1B3DAB}"/>
              </a:ext>
            </a:extLst>
          </p:cNvPr>
          <p:cNvGraphicFramePr>
            <a:graphicFrameLocks noGrp="1"/>
          </p:cNvGraphicFramePr>
          <p:nvPr>
            <p:ph idx="1"/>
            <p:extLst>
              <p:ext uri="{D42A27DB-BD31-4B8C-83A1-F6EECF244321}">
                <p14:modId xmlns:p14="http://schemas.microsoft.com/office/powerpoint/2010/main" val="31341271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78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65B1AA7-3046-7748-934C-006D00302D3B}"/>
              </a:ext>
            </a:extLst>
          </p:cNvPr>
          <p:cNvGraphicFramePr>
            <a:graphicFrameLocks noGrp="1"/>
          </p:cNvGraphicFramePr>
          <p:nvPr>
            <p:ph sz="quarter" idx="10"/>
            <p:extLst>
              <p:ext uri="{D42A27DB-BD31-4B8C-83A1-F6EECF244321}">
                <p14:modId xmlns:p14="http://schemas.microsoft.com/office/powerpoint/2010/main" val="1166579289"/>
              </p:ext>
            </p:extLst>
          </p:nvPr>
        </p:nvGraphicFramePr>
        <p:xfrm>
          <a:off x="551384" y="548680"/>
          <a:ext cx="11457284" cy="6048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AC365A16-7A00-D3EB-C9BE-AB48DCA51DFA}"/>
              </a:ext>
            </a:extLst>
          </p:cNvPr>
          <p:cNvSpPr txBox="1"/>
          <p:nvPr/>
        </p:nvSpPr>
        <p:spPr>
          <a:xfrm>
            <a:off x="3677541" y="2649686"/>
            <a:ext cx="7963075" cy="1477328"/>
          </a:xfrm>
          <a:prstGeom prst="rect">
            <a:avLst/>
          </a:prstGeom>
          <a:noFill/>
        </p:spPr>
        <p:txBody>
          <a:bodyPr wrap="square" rtlCol="0">
            <a:spAutoFit/>
          </a:bodyPr>
          <a:lstStyle/>
          <a:p>
            <a:r>
              <a:rPr lang="en-GB" sz="2400" dirty="0">
                <a:solidFill>
                  <a:schemeClr val="bg2">
                    <a:lumMod val="25000"/>
                  </a:schemeClr>
                </a:solidFill>
                <a:latin typeface="Calibri" panose="020F0502020204030204" pitchFamily="34" charset="0"/>
                <a:cs typeface="Calibri" panose="020F0502020204030204" pitchFamily="34" charset="0"/>
              </a:rPr>
              <a:t>A response to advances in neuroscience that can challenge ingrained notions and potentially </a:t>
            </a:r>
            <a:r>
              <a:rPr lang="en-US" altLang="en-US" sz="2400" b="1" dirty="0">
                <a:solidFill>
                  <a:schemeClr val="bg2">
                    <a:lumMod val="25000"/>
                  </a:schemeClr>
                </a:solidFill>
                <a:latin typeface="Calibri" panose="020F0502020204030204" pitchFamily="34" charset="0"/>
                <a:ea typeface="ＭＳ Ｐゴシック" charset="-128"/>
                <a:cs typeface="Calibri" panose="020F0502020204030204" pitchFamily="34" charset="0"/>
              </a:rPr>
              <a:t>impact our value systems </a:t>
            </a:r>
            <a:r>
              <a:rPr lang="en-US" altLang="en-US" sz="2400" dirty="0">
                <a:solidFill>
                  <a:schemeClr val="bg2">
                    <a:lumMod val="25000"/>
                  </a:schemeClr>
                </a:solidFill>
                <a:latin typeface="Calibri" panose="020F0502020204030204" pitchFamily="34" charset="0"/>
                <a:ea typeface="ＭＳ Ｐゴシック" charset="-128"/>
                <a:cs typeface="Calibri" panose="020F0502020204030204" pitchFamily="34" charset="0"/>
              </a:rPr>
              <a:t>at the individual and communal levels</a:t>
            </a:r>
            <a:endParaRPr lang="en-GB" sz="2400" dirty="0">
              <a:latin typeface="Calibri" panose="020F0502020204030204" pitchFamily="34" charset="0"/>
              <a:cs typeface="Calibri" panose="020F0502020204030204" pitchFamily="34" charset="0"/>
            </a:endParaRPr>
          </a:p>
          <a:p>
            <a:endParaRPr lang="en-SE" dirty="0"/>
          </a:p>
        </p:txBody>
      </p:sp>
    </p:spTree>
    <p:extLst>
      <p:ext uri="{BB962C8B-B14F-4D97-AF65-F5344CB8AC3E}">
        <p14:creationId xmlns:p14="http://schemas.microsoft.com/office/powerpoint/2010/main" val="2678251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4898D5A-B03B-72DD-6275-180C5AB40254}"/>
              </a:ext>
            </a:extLst>
          </p:cNvPr>
          <p:cNvGraphicFramePr>
            <a:graphicFrameLocks noGrp="1" noChangeAspect="1"/>
          </p:cNvGraphicFramePr>
          <p:nvPr>
            <p:ph sz="quarter" idx="10"/>
            <p:extLst>
              <p:ext uri="{D42A27DB-BD31-4B8C-83A1-F6EECF244321}">
                <p14:modId xmlns:p14="http://schemas.microsoft.com/office/powerpoint/2010/main" val="433236152"/>
              </p:ext>
            </p:extLst>
          </p:nvPr>
        </p:nvGraphicFramePr>
        <p:xfrm>
          <a:off x="839788" y="404664"/>
          <a:ext cx="9288660" cy="6048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017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6806</TotalTime>
  <Words>1193</Words>
  <Application>Microsoft Macintosh PowerPoint</Application>
  <PresentationFormat>Widescreen</PresentationFormat>
  <Paragraphs>171</Paragraphs>
  <Slides>25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Avenir Book</vt:lpstr>
      <vt:lpstr>Calibri</vt:lpstr>
      <vt:lpstr>Calibri Light</vt:lpstr>
      <vt:lpstr>Merriweather</vt:lpstr>
      <vt:lpstr>Palatino Linotype</vt:lpstr>
      <vt:lpstr>Proxima Nova</vt:lpstr>
      <vt:lpstr>Office Theme</vt:lpstr>
      <vt:lpstr>PowerPoint Presentation</vt:lpstr>
      <vt:lpstr>Structure </vt:lpstr>
      <vt:lpstr>1- What is it about neuroscience and neurotech?</vt:lpstr>
      <vt:lpstr>Neurotechnologies</vt:lpstr>
      <vt:lpstr>Neurotech for what?</vt:lpstr>
      <vt:lpstr>Issues</vt:lpstr>
      <vt:lpstr>2- How to address them? </vt:lpstr>
      <vt:lpstr>PowerPoint Presentation</vt:lpstr>
      <vt:lpstr>PowerPoint Presentation</vt:lpstr>
      <vt:lpstr>PowerPoint Presentation</vt:lpstr>
      <vt:lpstr>PowerPoint Presentation</vt:lpstr>
      <vt:lpstr>International Brain Initiatives and Neuroethics</vt:lpstr>
      <vt:lpstr>Neuroethics Integration</vt:lpstr>
      <vt:lpstr>3- Beyond theory: guidelines and recommendations</vt:lpstr>
      <vt:lpstr>PowerPoint Presentation</vt:lpstr>
      <vt:lpstr>OECD Recommendations </vt:lpstr>
      <vt:lpstr>PowerPoint Presentation</vt:lpstr>
      <vt:lpstr>PowerPoint Presentation</vt:lpstr>
      <vt:lpstr>Similarities and Differences </vt:lpstr>
      <vt:lpstr>Gaps in existing laws, regulations and soft approaches?</vt:lpstr>
      <vt:lpstr>PowerPoint Presentation</vt:lpstr>
      <vt:lpstr>Neurorights </vt:lpstr>
      <vt:lpstr>Pending Issues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arleen salles</dc:creator>
  <cp:lastModifiedBy>arleen salles</cp:lastModifiedBy>
  <cp:revision>22</cp:revision>
  <dcterms:created xsi:type="dcterms:W3CDTF">2022-10-17T13:46:16Z</dcterms:created>
  <dcterms:modified xsi:type="dcterms:W3CDTF">2022-10-26T18:52:51Z</dcterms:modified>
</cp:coreProperties>
</file>